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257" r:id="rId3"/>
    <p:sldId id="287" r:id="rId4"/>
    <p:sldId id="293" r:id="rId5"/>
    <p:sldId id="258" r:id="rId6"/>
    <p:sldId id="316" r:id="rId7"/>
    <p:sldId id="317" r:id="rId8"/>
    <p:sldId id="318" r:id="rId9"/>
    <p:sldId id="319" r:id="rId10"/>
    <p:sldId id="320" r:id="rId11"/>
    <p:sldId id="321" r:id="rId12"/>
    <p:sldId id="322" r:id="rId13"/>
    <p:sldId id="323" r:id="rId14"/>
    <p:sldId id="324" r:id="rId15"/>
    <p:sldId id="300" r:id="rId16"/>
    <p:sldId id="301" r:id="rId17"/>
    <p:sldId id="302" r:id="rId18"/>
    <p:sldId id="277" r:id="rId19"/>
    <p:sldId id="289" r:id="rId20"/>
    <p:sldId id="292" r:id="rId21"/>
    <p:sldId id="290" r:id="rId22"/>
    <p:sldId id="291" r:id="rId23"/>
    <p:sldId id="297" r:id="rId24"/>
    <p:sldId id="294" r:id="rId25"/>
    <p:sldId id="295" r:id="rId26"/>
    <p:sldId id="296" r:id="rId27"/>
    <p:sldId id="303" r:id="rId28"/>
    <p:sldId id="304" r:id="rId29"/>
    <p:sldId id="270" r:id="rId30"/>
    <p:sldId id="273" r:id="rId31"/>
    <p:sldId id="315" r:id="rId32"/>
    <p:sldId id="310" r:id="rId33"/>
    <p:sldId id="314"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33CC"/>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727" autoAdjust="0"/>
  </p:normalViewPr>
  <p:slideViewPr>
    <p:cSldViewPr showGuides="1">
      <p:cViewPr>
        <p:scale>
          <a:sx n="66" d="100"/>
          <a:sy n="66" d="100"/>
        </p:scale>
        <p:origin x="-912"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C42C9980-9590-4446-A30F-F48CF130C86C}" type="datetimeFigureOut">
              <a:rPr kumimoji="1" lang="ja-JP" altLang="en-US" smtClean="0"/>
              <a:t>2016/9/23</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F02BEBF-141B-4524-9102-ACB4362A29DB}" type="slidenum">
              <a:rPr kumimoji="1" lang="ja-JP" altLang="en-US" smtClean="0"/>
              <a:t>‹#›</a:t>
            </a:fld>
            <a:endParaRPr kumimoji="1" lang="ja-JP" altLang="en-US"/>
          </a:p>
        </p:txBody>
      </p:sp>
    </p:spTree>
    <p:extLst>
      <p:ext uri="{BB962C8B-B14F-4D97-AF65-F5344CB8AC3E}">
        <p14:creationId xmlns:p14="http://schemas.microsoft.com/office/powerpoint/2010/main" val="450974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8"/>
          </a:xfrm>
          <a:prstGeom prst="rect">
            <a:avLst/>
          </a:prstGeom>
        </p:spPr>
        <p:txBody>
          <a:bodyPr vert="horz" lIns="92227" tIns="46114" rIns="92227" bIns="461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8"/>
          </a:xfrm>
          <a:prstGeom prst="rect">
            <a:avLst/>
          </a:prstGeom>
        </p:spPr>
        <p:txBody>
          <a:bodyPr vert="horz" lIns="92227" tIns="46114" rIns="92227" bIns="46114" rtlCol="0"/>
          <a:lstStyle>
            <a:lvl1pPr algn="r">
              <a:defRPr sz="1200"/>
            </a:lvl1pPr>
          </a:lstStyle>
          <a:p>
            <a:fld id="{FE48BB5E-79E2-4A8B-BD00-8A3F16351CEB}" type="datetimeFigureOut">
              <a:rPr kumimoji="1" lang="ja-JP" altLang="en-US" smtClean="0"/>
              <a:t>2016/9/23</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27" tIns="46114" rIns="92227" bIns="46114"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3"/>
          </a:xfrm>
          <a:prstGeom prst="rect">
            <a:avLst/>
          </a:prstGeom>
        </p:spPr>
        <p:txBody>
          <a:bodyPr vert="horz" lIns="92227" tIns="46114" rIns="92227" bIns="461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8"/>
          </a:xfrm>
          <a:prstGeom prst="rect">
            <a:avLst/>
          </a:prstGeom>
        </p:spPr>
        <p:txBody>
          <a:bodyPr vert="horz" lIns="92227" tIns="46114" rIns="92227" bIns="461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8"/>
          </a:xfrm>
          <a:prstGeom prst="rect">
            <a:avLst/>
          </a:prstGeom>
        </p:spPr>
        <p:txBody>
          <a:bodyPr vert="horz" lIns="92227" tIns="46114" rIns="92227" bIns="46114" rtlCol="0" anchor="b"/>
          <a:lstStyle>
            <a:lvl1pPr algn="r">
              <a:defRPr sz="1200"/>
            </a:lvl1pPr>
          </a:lstStyle>
          <a:p>
            <a:fld id="{5D6A9521-15D2-4897-BCF7-CA51C8544755}" type="slidenum">
              <a:rPr kumimoji="1" lang="ja-JP" altLang="en-US" smtClean="0"/>
              <a:t>‹#›</a:t>
            </a:fld>
            <a:endParaRPr kumimoji="1" lang="ja-JP" altLang="en-US"/>
          </a:p>
        </p:txBody>
      </p:sp>
    </p:spTree>
    <p:extLst>
      <p:ext uri="{BB962C8B-B14F-4D97-AF65-F5344CB8AC3E}">
        <p14:creationId xmlns:p14="http://schemas.microsoft.com/office/powerpoint/2010/main" val="2873059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A9521-15D2-4897-BCF7-CA51C8544755}" type="slidenum">
              <a:rPr kumimoji="1" lang="ja-JP" altLang="en-US" smtClean="0"/>
              <a:t>2</a:t>
            </a:fld>
            <a:endParaRPr kumimoji="1" lang="ja-JP" altLang="en-US"/>
          </a:p>
        </p:txBody>
      </p:sp>
    </p:spTree>
    <p:extLst>
      <p:ext uri="{BB962C8B-B14F-4D97-AF65-F5344CB8AC3E}">
        <p14:creationId xmlns:p14="http://schemas.microsoft.com/office/powerpoint/2010/main" val="255828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7B7C75B-E035-41F2-B4F7-05D3C910C45C}" type="datetimeFigureOut">
              <a:rPr kumimoji="1" lang="ja-JP" altLang="en-US" smtClean="0"/>
              <a:t>2016/9/23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5B3FC-5B30-4CA8-B16C-8E3D2E239EB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7B7C75B-E035-41F2-B4F7-05D3C910C45C}" type="datetimeFigureOut">
              <a:rPr kumimoji="1" lang="ja-JP" altLang="en-US" smtClean="0"/>
              <a:t>2016/9/23</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405B3FC-5B30-4CA8-B16C-8E3D2E239EB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09601"/>
            <a:ext cx="7772400" cy="1955303"/>
          </a:xfrm>
        </p:spPr>
        <p:txBody>
          <a:bodyPr/>
          <a:lstStyle/>
          <a:p>
            <a:r>
              <a:rPr lang="ja-JP" altLang="en-US" sz="4000" dirty="0" smtClean="0"/>
              <a:t/>
            </a:r>
            <a:br>
              <a:rPr lang="ja-JP" altLang="en-US" sz="4000" dirty="0" smtClean="0"/>
            </a:br>
            <a:r>
              <a:rPr lang="ja-JP" altLang="en-US" sz="4000" dirty="0" smtClean="0"/>
              <a:t>介護予防</a:t>
            </a:r>
            <a:r>
              <a:rPr lang="ja-JP" altLang="en-US" sz="4000" dirty="0"/>
              <a:t>・日常生活支援総合事業</a:t>
            </a:r>
            <a:br>
              <a:rPr lang="ja-JP" altLang="en-US" sz="4000" dirty="0"/>
            </a:br>
            <a:r>
              <a:rPr lang="ja-JP" altLang="en-US" sz="4000" dirty="0"/>
              <a:t>（総合事業</a:t>
            </a:r>
            <a:r>
              <a:rPr lang="ja-JP" altLang="en-US" sz="4000" dirty="0" smtClean="0"/>
              <a:t>）について</a:t>
            </a:r>
            <a:endParaRPr kumimoji="1" lang="ja-JP" altLang="en-US" sz="3200" dirty="0"/>
          </a:p>
        </p:txBody>
      </p:sp>
      <p:sp>
        <p:nvSpPr>
          <p:cNvPr id="5" name="テキスト ボックス 4"/>
          <p:cNvSpPr txBox="1"/>
          <p:nvPr/>
        </p:nvSpPr>
        <p:spPr>
          <a:xfrm>
            <a:off x="899592" y="3725664"/>
            <a:ext cx="7200800" cy="1815882"/>
          </a:xfrm>
          <a:prstGeom prst="rect">
            <a:avLst/>
          </a:prstGeom>
          <a:noFill/>
        </p:spPr>
        <p:txBody>
          <a:bodyPr wrap="square" rtlCol="0">
            <a:spAutoFit/>
          </a:bodyPr>
          <a:lstStyle/>
          <a:p>
            <a:r>
              <a:rPr lang="ja-JP" altLang="en-US" sz="2800" dirty="0" smtClean="0">
                <a:latin typeface="FO丸ゴシック体-L" panose="020F0309000000000000" pitchFamily="49" charset="-128"/>
                <a:ea typeface="FO丸ゴシック体-L" panose="020F0309000000000000" pitchFamily="49" charset="-128"/>
              </a:rPr>
              <a:t>・包括、居宅職員説明会資料</a:t>
            </a:r>
            <a:endParaRPr lang="en-US" altLang="ja-JP" sz="2800" dirty="0" smtClean="0">
              <a:latin typeface="FO丸ゴシック体-L" panose="020F0309000000000000" pitchFamily="49" charset="-128"/>
              <a:ea typeface="FO丸ゴシック体-L" panose="020F0309000000000000" pitchFamily="49" charset="-128"/>
            </a:endParaRPr>
          </a:p>
          <a:p>
            <a:endParaRPr lang="ja-JP" altLang="en-US" sz="2800" dirty="0" smtClean="0">
              <a:latin typeface="FO丸ゴシック体-L" panose="020F0309000000000000" pitchFamily="49" charset="-128"/>
              <a:ea typeface="FO丸ゴシック体-L" panose="020F0309000000000000" pitchFamily="49" charset="-128"/>
            </a:endParaRPr>
          </a:p>
          <a:p>
            <a:r>
              <a:rPr lang="ja-JP" altLang="en-US" sz="2800" dirty="0" smtClean="0">
                <a:latin typeface="FO丸ゴシック体-L" panose="020F0309000000000000" pitchFamily="49" charset="-128"/>
                <a:ea typeface="FO丸ゴシック体-L" panose="020F0309000000000000" pitchFamily="49" charset="-128"/>
              </a:rPr>
              <a:t>平成２８年９月</a:t>
            </a:r>
            <a:endParaRPr lang="ja-JP" altLang="en-US" sz="2800" dirty="0">
              <a:latin typeface="FO丸ゴシック体-L" panose="020F0309000000000000" pitchFamily="49" charset="-128"/>
              <a:ea typeface="FO丸ゴシック体-L" panose="020F0309000000000000" pitchFamily="49" charset="-128"/>
            </a:endParaRPr>
          </a:p>
          <a:p>
            <a:r>
              <a:rPr lang="ja-JP" altLang="en-US" sz="2800" dirty="0">
                <a:latin typeface="FO丸ゴシック体-L" panose="020F0309000000000000" pitchFamily="49" charset="-128"/>
                <a:ea typeface="FO丸ゴシック体-L" panose="020F0309000000000000" pitchFamily="49" charset="-128"/>
              </a:rPr>
              <a:t>徳島市役所　介護・ながいき課</a:t>
            </a:r>
          </a:p>
        </p:txBody>
      </p:sp>
      <p:pic>
        <p:nvPicPr>
          <p:cNvPr id="24580" name="Picture 4" descr="G:\SZ020000企画政策局\SZ020100企画政策課\14「トクシィ」利用\01デザイン利用\02デザイン画像\トクシィ画像（カラー）\20_みかえり.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7727" y="2420888"/>
            <a:ext cx="3204617" cy="322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353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2636912"/>
            <a:ext cx="8640960" cy="2376264"/>
          </a:xfrm>
          <a:ln>
            <a:solidFill>
              <a:schemeClr val="tx2"/>
            </a:solidFill>
          </a:ln>
        </p:spPr>
        <p:txBody>
          <a:bodyPr>
            <a:normAutofit/>
          </a:bodyPr>
          <a:lstStyle/>
          <a:p>
            <a:pPr marL="0" indent="0">
              <a:lnSpc>
                <a:spcPct val="75000"/>
              </a:lnSpc>
              <a:spcBef>
                <a:spcPts val="0"/>
              </a:spcBef>
              <a:buNone/>
            </a:pPr>
            <a:endParaRPr kumimoji="1" lang="en-US" altLang="ja-JP" sz="1500" dirty="0" smtClean="0"/>
          </a:p>
          <a:p>
            <a:pPr marL="0" indent="0">
              <a:buNone/>
            </a:pPr>
            <a:r>
              <a:rPr lang="ja-JP" altLang="en-US" sz="1400" dirty="0" smtClean="0"/>
              <a:t>○　徳島市に所在する事業所が、徳島市以外の事業対象者（徳島市に居住する住所地特例者を除く）に対して総合事業によるサービスを提供する場合には、それぞれの市町村から事業所指定を受ける必要がある。</a:t>
            </a:r>
            <a:endParaRPr lang="en-US" altLang="ja-JP" sz="1400" dirty="0" smtClean="0"/>
          </a:p>
          <a:p>
            <a:pPr marL="0" indent="0">
              <a:buNone/>
            </a:pPr>
            <a:r>
              <a:rPr lang="ja-JP" altLang="en-US" sz="1400" dirty="0" smtClean="0"/>
              <a:t>（届出・申請方法等については各自治体へお問い合わせください。）</a:t>
            </a:r>
            <a:endParaRPr lang="en-US" altLang="ja-JP" sz="1400" dirty="0" smtClean="0"/>
          </a:p>
          <a:p>
            <a:pPr marL="0" indent="0">
              <a:buNone/>
            </a:pPr>
            <a:r>
              <a:rPr lang="ja-JP" altLang="en-US" sz="1400" b="1" dirty="0" smtClean="0">
                <a:solidFill>
                  <a:srgbClr val="FF0000"/>
                </a:solidFill>
              </a:rPr>
              <a:t>　</a:t>
            </a:r>
            <a:r>
              <a:rPr lang="en-US" altLang="ja-JP" sz="1400" dirty="0" smtClean="0"/>
              <a:t>※</a:t>
            </a:r>
            <a:r>
              <a:rPr lang="ja-JP" altLang="en-US" sz="1400" dirty="0" smtClean="0"/>
              <a:t>「みなし指定」（⇒</a:t>
            </a:r>
            <a:r>
              <a:rPr lang="en-US" altLang="ja-JP" sz="1400" dirty="0" smtClean="0"/>
              <a:t>25</a:t>
            </a:r>
            <a:r>
              <a:rPr lang="ja-JP" altLang="en-US" sz="1400" dirty="0" smtClean="0"/>
              <a:t>頁）は、条件を満たす事業所に対して全国の市町村が</a:t>
            </a:r>
            <a:r>
              <a:rPr lang="en-US" altLang="ja-JP" sz="1400" dirty="0" smtClean="0"/>
              <a:t>H27.4.1</a:t>
            </a:r>
            <a:r>
              <a:rPr lang="ja-JP" altLang="en-US" sz="1400" dirty="0" smtClean="0"/>
              <a:t>にそれぞれ指定行為を行ったとみなすものだが、総合事業の新規指定に相当する指定行為のみに係る効果しかない。</a:t>
            </a:r>
            <a:endParaRPr lang="en-US" altLang="ja-JP" sz="1400" dirty="0" smtClean="0"/>
          </a:p>
          <a:p>
            <a:pPr marL="0" indent="0">
              <a:buNone/>
            </a:pPr>
            <a:r>
              <a:rPr kumimoji="1" lang="ja-JP" altLang="en-US" sz="1400" dirty="0" smtClean="0"/>
              <a:t>○　総合事業に限ってみれば、同じ総合事業の訪問型（通所型）サービス事業所の指定であっても、サービスを提供する利用者の保険者の数だけ指定が存在することになって、それぞれの指定に対して変更届や指定更新申請を届け出ることが必要となる。</a:t>
            </a:r>
            <a:endParaRPr kumimoji="1" lang="en-US" altLang="ja-JP" sz="1400" dirty="0" smtClean="0"/>
          </a:p>
          <a:p>
            <a:pPr marL="0" indent="0">
              <a:buNone/>
            </a:pPr>
            <a:endParaRPr kumimoji="1" lang="ja-JP" altLang="en-US" sz="2000" dirty="0"/>
          </a:p>
        </p:txBody>
      </p:sp>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４．</a:t>
            </a:r>
            <a:r>
              <a:rPr lang="ja-JP" altLang="en-US" sz="2000" dirty="0" smtClean="0">
                <a:solidFill>
                  <a:schemeClr val="bg1"/>
                </a:solidFill>
              </a:rPr>
              <a:t>総合事業における事業所指定について</a:t>
            </a:r>
            <a:endParaRPr lang="ja-JP" altLang="en-US" sz="2000" dirty="0">
              <a:solidFill>
                <a:schemeClr val="bg1"/>
              </a:solidFill>
            </a:endParaRPr>
          </a:p>
        </p:txBody>
      </p:sp>
      <p:sp>
        <p:nvSpPr>
          <p:cNvPr id="6" name="正方形/長方形 5"/>
          <p:cNvSpPr/>
          <p:nvPr/>
        </p:nvSpPr>
        <p:spPr>
          <a:xfrm>
            <a:off x="323528" y="855129"/>
            <a:ext cx="8640960" cy="1133711"/>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tx1"/>
              </a:solidFill>
            </a:endParaRPr>
          </a:p>
          <a:p>
            <a:r>
              <a:rPr kumimoji="1" lang="ja-JP" altLang="en-US" sz="1400" dirty="0" smtClean="0">
                <a:solidFill>
                  <a:schemeClr val="tx1"/>
                </a:solidFill>
              </a:rPr>
              <a:t>○  総合事業の指定権者は徳島市であることから、総合事業に係る事業所指定は徳島市の被保険者及び徳島市に住民票のある住所地特例者のみに適用される。（地域密着型サービスにおける指定と類似の考え方）</a:t>
            </a:r>
            <a:endParaRPr kumimoji="1" lang="ja-JP" altLang="en-US" sz="1400" dirty="0">
              <a:solidFill>
                <a:schemeClr val="tx1"/>
              </a:solidFill>
            </a:endParaRPr>
          </a:p>
        </p:txBody>
      </p:sp>
      <p:sp>
        <p:nvSpPr>
          <p:cNvPr id="5" name="角丸四角形 4"/>
          <p:cNvSpPr/>
          <p:nvPr/>
        </p:nvSpPr>
        <p:spPr>
          <a:xfrm>
            <a:off x="179512" y="513506"/>
            <a:ext cx="8507288" cy="68324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dirty="0" smtClean="0"/>
              <a:t>総合事業における事業所指定は、</a:t>
            </a:r>
            <a:endParaRPr kumimoji="1" lang="en-US" altLang="ja-JP" dirty="0" smtClean="0"/>
          </a:p>
          <a:p>
            <a:r>
              <a:rPr kumimoji="1" lang="ja-JP" altLang="en-US" dirty="0" smtClean="0"/>
              <a:t>徳島市の被保険者及び徳島市に住民票のある住所地特例者のみに効力を有する。</a:t>
            </a:r>
            <a:endParaRPr kumimoji="1" lang="ja-JP" altLang="en-US" dirty="0"/>
          </a:p>
        </p:txBody>
      </p:sp>
      <p:sp>
        <p:nvSpPr>
          <p:cNvPr id="7" name="角丸四角形 6"/>
          <p:cNvSpPr/>
          <p:nvPr/>
        </p:nvSpPr>
        <p:spPr>
          <a:xfrm>
            <a:off x="179512" y="2132856"/>
            <a:ext cx="7488832"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dirty="0" smtClean="0"/>
              <a:t>徳島市以外の事業対象者にも総合事業のサービスを提供している場合、</a:t>
            </a:r>
            <a:endParaRPr kumimoji="1" lang="en-US" altLang="ja-JP" dirty="0" smtClean="0"/>
          </a:p>
          <a:p>
            <a:r>
              <a:rPr kumimoji="1" lang="ja-JP" altLang="en-US" dirty="0" smtClean="0"/>
              <a:t>徳島市への届出だけでは足りない。</a:t>
            </a:r>
            <a:endParaRPr kumimoji="1" lang="ja-JP" altLang="en-US" dirty="0"/>
          </a:p>
        </p:txBody>
      </p:sp>
      <p:sp>
        <p:nvSpPr>
          <p:cNvPr id="8" name="スライド番号プレースホルダー 5"/>
          <p:cNvSpPr>
            <a:spLocks noGrp="1"/>
          </p:cNvSpPr>
          <p:nvPr>
            <p:ph type="sldNum" sz="quarter" idx="12"/>
          </p:nvPr>
        </p:nvSpPr>
        <p:spPr>
          <a:xfrm>
            <a:off x="8244408" y="6453336"/>
            <a:ext cx="599404" cy="329184"/>
          </a:xfrm>
          <a:solidFill>
            <a:srgbClr val="FFFF00"/>
          </a:solidFill>
        </p:spPr>
        <p:txBody>
          <a:bodyPr/>
          <a:lstStyle/>
          <a:p>
            <a:pPr algn="ctr"/>
            <a:r>
              <a:rPr lang="en-US" altLang="ja-JP" sz="1600" dirty="0">
                <a:solidFill>
                  <a:schemeClr val="tx1"/>
                </a:solidFill>
              </a:rPr>
              <a:t>9</a:t>
            </a:r>
            <a:endParaRPr kumimoji="1" lang="ja-JP" altLang="en-US" sz="1600" dirty="0">
              <a:solidFill>
                <a:schemeClr val="tx1"/>
              </a:solidFill>
            </a:endParaRPr>
          </a:p>
        </p:txBody>
      </p:sp>
      <p:pic>
        <p:nvPicPr>
          <p:cNvPr id="25602" name="Picture 2" descr="C:\Users\S201200\Desktop\総合事業\認知症施策推進事業(9.13三並フォルダより）\認知症初期集中支援チーム活動マニュアル\クリップアート\illust1427.png\illust223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517232"/>
            <a:ext cx="3404623" cy="78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33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2636912"/>
            <a:ext cx="8640960" cy="4032448"/>
          </a:xfrm>
          <a:ln>
            <a:solidFill>
              <a:schemeClr val="tx2"/>
            </a:solidFill>
          </a:ln>
        </p:spPr>
        <p:txBody>
          <a:bodyPr>
            <a:normAutofit/>
          </a:bodyPr>
          <a:lstStyle/>
          <a:p>
            <a:pPr marL="0" indent="0">
              <a:lnSpc>
                <a:spcPct val="75000"/>
              </a:lnSpc>
              <a:spcBef>
                <a:spcPts val="0"/>
              </a:spcBef>
              <a:buNone/>
            </a:pPr>
            <a:endParaRPr kumimoji="1" lang="en-US" altLang="ja-JP" sz="1500" dirty="0" smtClean="0"/>
          </a:p>
          <a:p>
            <a:pPr marL="0" indent="0">
              <a:buNone/>
            </a:pPr>
            <a:r>
              <a:rPr lang="ja-JP" altLang="en-US" sz="1400" dirty="0" smtClean="0"/>
              <a:t>○みなし指定とは、</a:t>
            </a:r>
            <a:r>
              <a:rPr lang="en-US" altLang="ja-JP" sz="1400" dirty="0" smtClean="0"/>
              <a:t>H27.3.31</a:t>
            </a:r>
            <a:r>
              <a:rPr lang="ja-JP" altLang="en-US" sz="1400" dirty="0" smtClean="0"/>
              <a:t>現在で有効な指定を持つ指定介護予防訪問介護事業所、指定介護予防通所介護</a:t>
            </a:r>
            <a:endParaRPr lang="en-US" altLang="ja-JP" sz="1400" dirty="0" smtClean="0"/>
          </a:p>
          <a:p>
            <a:pPr marL="0" indent="0">
              <a:buNone/>
            </a:pPr>
            <a:r>
              <a:rPr lang="ja-JP" altLang="en-US" sz="1400" dirty="0"/>
              <a:t>　 </a:t>
            </a:r>
            <a:r>
              <a:rPr lang="ja-JP" altLang="en-US" sz="1400" dirty="0" smtClean="0"/>
              <a:t>事業所に対し、総合事業における現行の介護予防訪問介護、介護予防通所介護と同一の内容のサービスを</a:t>
            </a:r>
            <a:endParaRPr lang="en-US" altLang="ja-JP" sz="1400" dirty="0" smtClean="0"/>
          </a:p>
          <a:p>
            <a:pPr marL="0" indent="0">
              <a:buNone/>
            </a:pPr>
            <a:r>
              <a:rPr lang="en-US" altLang="ja-JP" sz="1400" dirty="0"/>
              <a:t> </a:t>
            </a:r>
            <a:r>
              <a:rPr lang="en-US" altLang="ja-JP" sz="1400" dirty="0" smtClean="0"/>
              <a:t>  </a:t>
            </a:r>
            <a:r>
              <a:rPr lang="ja-JP" altLang="en-US" sz="1400" dirty="0" smtClean="0"/>
              <a:t>提供する事業所として、全国の市町村が</a:t>
            </a:r>
            <a:r>
              <a:rPr lang="en-US" altLang="ja-JP" sz="1400" dirty="0" smtClean="0"/>
              <a:t>H27.4.1</a:t>
            </a:r>
            <a:r>
              <a:rPr lang="ja-JP" altLang="en-US" sz="1400" dirty="0" smtClean="0"/>
              <a:t>に指定したとみなすもの。（医療確保推進法附則第</a:t>
            </a:r>
            <a:r>
              <a:rPr lang="en-US" altLang="ja-JP" sz="1400" dirty="0" smtClean="0"/>
              <a:t>13</a:t>
            </a:r>
            <a:r>
              <a:rPr lang="ja-JP" altLang="en-US" sz="1400" dirty="0" smtClean="0"/>
              <a:t>条）</a:t>
            </a:r>
            <a:endParaRPr lang="en-US" altLang="ja-JP" sz="1400" dirty="0" smtClean="0"/>
          </a:p>
          <a:p>
            <a:pPr marL="0" indent="0">
              <a:buNone/>
            </a:pPr>
            <a:r>
              <a:rPr kumimoji="1" lang="ja-JP" altLang="en-US" sz="1400" dirty="0" smtClean="0"/>
              <a:t>○これら事業所にあっては指定手続きが済んでいるとされるので、新規の指定申請手続きは不要。</a:t>
            </a:r>
            <a:endParaRPr kumimoji="1" lang="en-US" altLang="ja-JP" sz="1400" dirty="0" smtClean="0"/>
          </a:p>
          <a:p>
            <a:pPr marL="0" indent="0">
              <a:lnSpc>
                <a:spcPct val="50000"/>
              </a:lnSpc>
              <a:spcBef>
                <a:spcPts val="0"/>
              </a:spcBef>
              <a:buNone/>
            </a:pPr>
            <a:endParaRPr lang="en-US" altLang="ja-JP" sz="1400" dirty="0"/>
          </a:p>
          <a:p>
            <a:pPr marL="0" indent="0">
              <a:buNone/>
            </a:pPr>
            <a:r>
              <a:rPr kumimoji="1" lang="en-US" altLang="ja-JP" sz="1400" dirty="0" smtClean="0"/>
              <a:t>【</a:t>
            </a:r>
            <a:r>
              <a:rPr kumimoji="1" lang="ja-JP" altLang="en-US" sz="1400" dirty="0" smtClean="0"/>
              <a:t>みなし指定の留意点</a:t>
            </a:r>
            <a:r>
              <a:rPr kumimoji="1" lang="en-US" altLang="ja-JP" sz="1400" dirty="0" smtClean="0"/>
              <a:t>】</a:t>
            </a:r>
          </a:p>
          <a:p>
            <a:pPr marL="0" indent="0">
              <a:buNone/>
            </a:pPr>
            <a:r>
              <a:rPr lang="ja-JP" altLang="en-US" sz="1400" dirty="0" smtClean="0"/>
              <a:t>　●</a:t>
            </a:r>
            <a:r>
              <a:rPr lang="en-US" altLang="ja-JP" sz="1400" dirty="0" smtClean="0"/>
              <a:t>H27.4.1</a:t>
            </a:r>
            <a:r>
              <a:rPr lang="ja-JP" altLang="en-US" sz="1400" dirty="0" smtClean="0"/>
              <a:t>以降の新規指定介護予防訪問事業所、指定介護予防通所介護事業所には、みなし指定の</a:t>
            </a:r>
            <a:r>
              <a:rPr kumimoji="1" lang="ja-JP" altLang="en-US" sz="1400" dirty="0" smtClean="0"/>
              <a:t>効力は</a:t>
            </a:r>
            <a:endParaRPr kumimoji="1" lang="en-US" altLang="ja-JP" sz="1400" dirty="0" smtClean="0"/>
          </a:p>
          <a:p>
            <a:pPr marL="0" indent="0">
              <a:buNone/>
            </a:pPr>
            <a:r>
              <a:rPr lang="en-US" altLang="ja-JP" sz="1400" dirty="0"/>
              <a:t> </a:t>
            </a:r>
            <a:r>
              <a:rPr lang="en-US" altLang="ja-JP" sz="1400" dirty="0" smtClean="0"/>
              <a:t>    </a:t>
            </a:r>
            <a:r>
              <a:rPr kumimoji="1" lang="ja-JP" altLang="en-US" sz="1400" dirty="0" smtClean="0"/>
              <a:t>適用されない。</a:t>
            </a:r>
            <a:endParaRPr kumimoji="1" lang="en-US" altLang="ja-JP" sz="1400" dirty="0" smtClean="0"/>
          </a:p>
          <a:p>
            <a:pPr marL="0" indent="0">
              <a:buNone/>
            </a:pPr>
            <a:r>
              <a:rPr lang="ja-JP" altLang="en-US" sz="1400" dirty="0"/>
              <a:t>　</a:t>
            </a:r>
            <a:r>
              <a:rPr lang="ja-JP" altLang="en-US" sz="1400" dirty="0" smtClean="0"/>
              <a:t>　</a:t>
            </a:r>
            <a:r>
              <a:rPr lang="en-US" altLang="ja-JP" sz="1400" dirty="0" smtClean="0"/>
              <a:t>(</a:t>
            </a:r>
            <a:r>
              <a:rPr lang="ja-JP" altLang="en-US" sz="1400" u="sng" dirty="0" smtClean="0"/>
              <a:t>これに該当する事業所が総合事業を実施する場合は、総合事業のサービス事業所として徳島市へ新規申</a:t>
            </a:r>
            <a:endParaRPr lang="en-US" altLang="ja-JP" sz="1400" u="sng" dirty="0" smtClean="0"/>
          </a:p>
          <a:p>
            <a:pPr marL="0" indent="0">
              <a:buNone/>
            </a:pPr>
            <a:r>
              <a:rPr lang="ja-JP" altLang="en-US" sz="1400" dirty="0"/>
              <a:t>　</a:t>
            </a:r>
            <a:r>
              <a:rPr lang="ja-JP" altLang="en-US" sz="1400" dirty="0" smtClean="0"/>
              <a:t>　 </a:t>
            </a:r>
            <a:r>
              <a:rPr lang="ja-JP" altLang="en-US" sz="1400" u="sng" dirty="0" smtClean="0"/>
              <a:t>請を行う必要がある。</a:t>
            </a:r>
            <a:r>
              <a:rPr lang="ja-JP" altLang="en-US" sz="1400" dirty="0" smtClean="0"/>
              <a:t>）</a:t>
            </a:r>
            <a:endParaRPr lang="en-US" altLang="ja-JP" sz="1400" dirty="0" smtClean="0"/>
          </a:p>
          <a:p>
            <a:pPr marL="0" indent="0">
              <a:buNone/>
            </a:pPr>
            <a:r>
              <a:rPr kumimoji="1" lang="ja-JP" altLang="en-US" sz="1400" dirty="0"/>
              <a:t>　</a:t>
            </a:r>
            <a:r>
              <a:rPr kumimoji="1" lang="ja-JP" altLang="en-US" sz="1400" dirty="0" smtClean="0"/>
              <a:t>●みなし指定の有効期間終了前に指定の更新申請が必要</a:t>
            </a:r>
            <a:endParaRPr kumimoji="1" lang="en-US" altLang="ja-JP" sz="1400" dirty="0" smtClean="0"/>
          </a:p>
          <a:p>
            <a:pPr marL="0" indent="0">
              <a:buNone/>
            </a:pPr>
            <a:r>
              <a:rPr lang="ja-JP" altLang="en-US" sz="1400" dirty="0"/>
              <a:t>　</a:t>
            </a:r>
            <a:r>
              <a:rPr lang="ja-JP" altLang="en-US" sz="1400" dirty="0" smtClean="0"/>
              <a:t>　 みなし指定は、総合事業サービス事業所としての新規指定の手続きを「手続き済」とみなすもの。</a:t>
            </a:r>
            <a:endParaRPr lang="en-US" altLang="ja-JP" sz="1400" dirty="0" smtClean="0"/>
          </a:p>
          <a:p>
            <a:pPr marL="0" indent="0">
              <a:buNone/>
            </a:pPr>
            <a:r>
              <a:rPr kumimoji="1" lang="ja-JP" altLang="en-US" sz="1400" dirty="0"/>
              <a:t>　</a:t>
            </a:r>
            <a:r>
              <a:rPr kumimoji="1" lang="ja-JP" altLang="en-US" sz="1400" dirty="0" smtClean="0"/>
              <a:t>　 従って、指定の有効期間終了前</a:t>
            </a:r>
            <a:r>
              <a:rPr lang="en-US" altLang="ja-JP" sz="1400" dirty="0"/>
              <a:t>(</a:t>
            </a:r>
            <a:r>
              <a:rPr lang="ja-JP" altLang="en-US" sz="1400" dirty="0"/>
              <a:t>平成</a:t>
            </a:r>
            <a:r>
              <a:rPr lang="en-US" altLang="ja-JP" sz="1400" dirty="0"/>
              <a:t>30</a:t>
            </a:r>
            <a:r>
              <a:rPr lang="ja-JP" altLang="en-US" sz="1400" dirty="0"/>
              <a:t>年</a:t>
            </a:r>
            <a:r>
              <a:rPr lang="en-US" altLang="ja-JP" sz="1400" dirty="0"/>
              <a:t>3</a:t>
            </a:r>
            <a:r>
              <a:rPr lang="ja-JP" altLang="en-US" sz="1400" dirty="0"/>
              <a:t>月</a:t>
            </a:r>
            <a:r>
              <a:rPr lang="en-US" altLang="ja-JP" sz="1400" dirty="0"/>
              <a:t>31</a:t>
            </a:r>
            <a:r>
              <a:rPr lang="ja-JP" altLang="en-US" sz="1400" dirty="0"/>
              <a:t>日まで）</a:t>
            </a:r>
            <a:r>
              <a:rPr kumimoji="1" lang="ja-JP" altLang="en-US" sz="1400" dirty="0" smtClean="0"/>
              <a:t>には徳島市へ更新の手続が必要。</a:t>
            </a:r>
            <a:endParaRPr kumimoji="1" lang="en-US" altLang="ja-JP" sz="1400" dirty="0" smtClean="0"/>
          </a:p>
          <a:p>
            <a:pPr marL="0" indent="0">
              <a:buNone/>
            </a:pPr>
            <a:r>
              <a:rPr lang="en-US" altLang="ja-JP" sz="1400" dirty="0"/>
              <a:t> </a:t>
            </a:r>
            <a:r>
              <a:rPr lang="en-US" altLang="ja-JP" sz="1400" dirty="0" smtClean="0"/>
              <a:t> </a:t>
            </a:r>
            <a:r>
              <a:rPr lang="ja-JP" altLang="en-US" sz="1400" b="1" u="sng" dirty="0" smtClean="0">
                <a:solidFill>
                  <a:srgbClr val="FF0000"/>
                </a:solidFill>
              </a:rPr>
              <a:t>☆サービスを調整する際に、指定介護予防訪問介護事業所及び指定介護予防通所事業所が</a:t>
            </a:r>
            <a:endParaRPr lang="en-US" altLang="ja-JP" sz="1400" b="1" u="sng" dirty="0" smtClean="0">
              <a:solidFill>
                <a:srgbClr val="FF0000"/>
              </a:solidFill>
            </a:endParaRPr>
          </a:p>
          <a:p>
            <a:pPr marL="0" indent="0">
              <a:buNone/>
            </a:pPr>
            <a:r>
              <a:rPr lang="ja-JP" altLang="en-US" sz="1400" b="1" dirty="0" smtClean="0">
                <a:solidFill>
                  <a:srgbClr val="FF0000"/>
                </a:solidFill>
              </a:rPr>
              <a:t>　　 </a:t>
            </a:r>
            <a:r>
              <a:rPr lang="ja-JP" altLang="en-US" sz="1400" b="1" u="sng" dirty="0" smtClean="0">
                <a:solidFill>
                  <a:srgbClr val="FF0000"/>
                </a:solidFill>
              </a:rPr>
              <a:t>「総合事業のサービスが提供できるか」をご確認ください。</a:t>
            </a:r>
            <a:r>
              <a:rPr kumimoji="1" lang="ja-JP" altLang="en-US" sz="1400" b="1" dirty="0" smtClean="0">
                <a:solidFill>
                  <a:srgbClr val="FF0000"/>
                </a:solidFill>
              </a:rPr>
              <a:t>　</a:t>
            </a:r>
            <a:endParaRPr kumimoji="1" lang="ja-JP" altLang="en-US" sz="2000" b="1" dirty="0">
              <a:solidFill>
                <a:srgbClr val="FF0000"/>
              </a:solidFill>
            </a:endParaRPr>
          </a:p>
        </p:txBody>
      </p:sp>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４．</a:t>
            </a:r>
            <a:r>
              <a:rPr lang="ja-JP" altLang="en-US" sz="2000" dirty="0" smtClean="0">
                <a:solidFill>
                  <a:schemeClr val="bg1"/>
                </a:solidFill>
              </a:rPr>
              <a:t>総合事業における事業所指定について</a:t>
            </a:r>
            <a:endParaRPr lang="ja-JP" altLang="en-US" sz="2000" dirty="0">
              <a:solidFill>
                <a:schemeClr val="bg1"/>
              </a:solidFill>
            </a:endParaRPr>
          </a:p>
        </p:txBody>
      </p:sp>
      <p:sp>
        <p:nvSpPr>
          <p:cNvPr id="6" name="正方形/長方形 5"/>
          <p:cNvSpPr/>
          <p:nvPr/>
        </p:nvSpPr>
        <p:spPr>
          <a:xfrm>
            <a:off x="323528" y="692696"/>
            <a:ext cx="8640960" cy="1656184"/>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tx1"/>
              </a:solidFill>
            </a:endParaRPr>
          </a:p>
          <a:p>
            <a:r>
              <a:rPr kumimoji="1" lang="ja-JP" altLang="en-US" sz="1400" dirty="0" smtClean="0">
                <a:solidFill>
                  <a:schemeClr val="tx1"/>
                </a:solidFill>
              </a:rPr>
              <a:t>○  厚生労働省令の規定にあった現行の介護予防訪問介護</a:t>
            </a:r>
            <a:r>
              <a:rPr lang="en-US" altLang="ja-JP" sz="1400" dirty="0">
                <a:solidFill>
                  <a:schemeClr val="tx1"/>
                </a:solidFill>
              </a:rPr>
              <a:t>､</a:t>
            </a:r>
            <a:r>
              <a:rPr kumimoji="1" lang="ja-JP" altLang="en-US" sz="1400" dirty="0" smtClean="0">
                <a:solidFill>
                  <a:schemeClr val="tx1"/>
                </a:solidFill>
              </a:rPr>
              <a:t>介護予防通所介護と同一の内容を総合事業の</a:t>
            </a:r>
            <a:endParaRPr kumimoji="1" lang="en-US" altLang="ja-JP" sz="1400" dirty="0" smtClean="0">
              <a:solidFill>
                <a:schemeClr val="tx1"/>
              </a:solidFill>
            </a:endParaRPr>
          </a:p>
          <a:p>
            <a:r>
              <a:rPr lang="ja-JP" altLang="en-US" sz="1400" dirty="0">
                <a:solidFill>
                  <a:schemeClr val="tx1"/>
                </a:solidFill>
              </a:rPr>
              <a:t>　 </a:t>
            </a:r>
            <a:r>
              <a:rPr kumimoji="1" lang="ja-JP" altLang="en-US" sz="1400" dirty="0" smtClean="0">
                <a:solidFill>
                  <a:schemeClr val="tx1"/>
                </a:solidFill>
              </a:rPr>
              <a:t>サービスとして規定する。</a:t>
            </a:r>
            <a:endParaRPr kumimoji="1" lang="en-US" altLang="ja-JP" sz="1400" dirty="0" smtClean="0">
              <a:solidFill>
                <a:schemeClr val="tx1"/>
              </a:solidFill>
            </a:endParaRPr>
          </a:p>
          <a:p>
            <a:r>
              <a:rPr kumimoji="1" lang="ja-JP" altLang="en-US" sz="1400" dirty="0" smtClean="0">
                <a:solidFill>
                  <a:schemeClr val="tx1"/>
                </a:solidFill>
              </a:rPr>
              <a:t>      したがって、</a:t>
            </a:r>
            <a:r>
              <a:rPr kumimoji="1" lang="ja-JP" altLang="en-US" sz="1400" u="sng" dirty="0" smtClean="0">
                <a:solidFill>
                  <a:schemeClr val="tx1"/>
                </a:solidFill>
              </a:rPr>
              <a:t>事業所の指定基準（人員基準、設備基準、運営基準）は、現行の介護予防訪問介護、介護予防</a:t>
            </a:r>
            <a:endParaRPr kumimoji="1" lang="en-US" altLang="ja-JP" sz="1400" u="sng" dirty="0" smtClean="0">
              <a:solidFill>
                <a:schemeClr val="tx1"/>
              </a:solidFill>
            </a:endParaRPr>
          </a:p>
          <a:p>
            <a:r>
              <a:rPr lang="ja-JP" altLang="en-US" sz="1400" dirty="0">
                <a:solidFill>
                  <a:schemeClr val="tx1"/>
                </a:solidFill>
              </a:rPr>
              <a:t>　 </a:t>
            </a:r>
            <a:r>
              <a:rPr kumimoji="1" lang="ja-JP" altLang="en-US" sz="1400" u="sng" dirty="0" smtClean="0">
                <a:solidFill>
                  <a:schemeClr val="tx1"/>
                </a:solidFill>
              </a:rPr>
              <a:t>通所介護と同一</a:t>
            </a:r>
            <a:r>
              <a:rPr kumimoji="1" lang="ja-JP" altLang="en-US" sz="1400" dirty="0" smtClean="0">
                <a:solidFill>
                  <a:schemeClr val="tx1"/>
                </a:solidFill>
              </a:rPr>
              <a:t>となる。</a:t>
            </a:r>
            <a:endParaRPr kumimoji="1" lang="en-US" altLang="ja-JP" sz="1400" dirty="0" smtClean="0">
              <a:solidFill>
                <a:schemeClr val="tx1"/>
              </a:solidFill>
            </a:endParaRPr>
          </a:p>
          <a:p>
            <a:r>
              <a:rPr lang="ja-JP" altLang="en-US" sz="1400" dirty="0" smtClean="0">
                <a:solidFill>
                  <a:schemeClr val="tx1"/>
                </a:solidFill>
              </a:rPr>
              <a:t>○  請求方法も国保連経由であることは変わらず。ただし、</a:t>
            </a:r>
            <a:r>
              <a:rPr lang="ja-JP" altLang="en-US" sz="1400" u="sng" dirty="0" smtClean="0">
                <a:solidFill>
                  <a:schemeClr val="tx1"/>
                </a:solidFill>
              </a:rPr>
              <a:t>請求コードは、総合事業専用のものとなる。</a:t>
            </a:r>
            <a:endParaRPr lang="en-US" altLang="ja-JP" sz="1400" u="sng" dirty="0" smtClean="0">
              <a:solidFill>
                <a:schemeClr val="tx1"/>
              </a:solidFill>
            </a:endParaRPr>
          </a:p>
          <a:p>
            <a:r>
              <a:rPr lang="en-US" altLang="ja-JP" sz="1400" dirty="0">
                <a:solidFill>
                  <a:schemeClr val="tx1"/>
                </a:solidFill>
              </a:rPr>
              <a:t> </a:t>
            </a:r>
            <a:r>
              <a:rPr lang="en-US" altLang="ja-JP" sz="1400" dirty="0" smtClean="0">
                <a:solidFill>
                  <a:schemeClr val="tx1"/>
                </a:solidFill>
              </a:rPr>
              <a:t>  </a:t>
            </a:r>
            <a:r>
              <a:rPr lang="ja-JP" altLang="en-US" sz="1400" dirty="0" smtClean="0">
                <a:solidFill>
                  <a:schemeClr val="tx1"/>
                </a:solidFill>
              </a:rPr>
              <a:t>（後日サービスコード提示）</a:t>
            </a:r>
            <a:endParaRPr kumimoji="1" lang="ja-JP" altLang="en-US" sz="1400" dirty="0">
              <a:solidFill>
                <a:schemeClr val="tx1"/>
              </a:solidFill>
            </a:endParaRPr>
          </a:p>
        </p:txBody>
      </p:sp>
      <p:sp>
        <p:nvSpPr>
          <p:cNvPr id="5" name="角丸四角形 4"/>
          <p:cNvSpPr/>
          <p:nvPr/>
        </p:nvSpPr>
        <p:spPr>
          <a:xfrm>
            <a:off x="179512" y="513506"/>
            <a:ext cx="7355160" cy="43204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dirty="0" smtClean="0"/>
              <a:t>事業所指定基準は現行の介護予防訪問介護、介護予防通所介護と同一</a:t>
            </a:r>
            <a:endParaRPr kumimoji="1" lang="ja-JP" altLang="en-US" dirty="0"/>
          </a:p>
        </p:txBody>
      </p:sp>
      <p:sp>
        <p:nvSpPr>
          <p:cNvPr id="7" name="角丸四角形 6"/>
          <p:cNvSpPr/>
          <p:nvPr/>
        </p:nvSpPr>
        <p:spPr>
          <a:xfrm>
            <a:off x="179512" y="2420888"/>
            <a:ext cx="8507288" cy="43204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dirty="0" smtClean="0"/>
              <a:t>事業所指定については「みなし指定の制度」を活用。既存事業所は新規指定申請不要</a:t>
            </a:r>
            <a:endParaRPr kumimoji="1" lang="ja-JP" altLang="en-US" dirty="0"/>
          </a:p>
        </p:txBody>
      </p:sp>
      <p:sp>
        <p:nvSpPr>
          <p:cNvPr id="8" name="スライド番号プレースホルダー 5"/>
          <p:cNvSpPr>
            <a:spLocks noGrp="1"/>
          </p:cNvSpPr>
          <p:nvPr>
            <p:ph type="sldNum" sz="quarter" idx="12"/>
          </p:nvPr>
        </p:nvSpPr>
        <p:spPr>
          <a:xfrm>
            <a:off x="8244408" y="6453336"/>
            <a:ext cx="599404" cy="329184"/>
          </a:xfrm>
          <a:solidFill>
            <a:srgbClr val="FFFF00"/>
          </a:solidFill>
        </p:spPr>
        <p:txBody>
          <a:bodyPr/>
          <a:lstStyle/>
          <a:p>
            <a:pPr algn="ctr"/>
            <a:r>
              <a:rPr lang="en-US" altLang="ja-JP" sz="1600" dirty="0">
                <a:solidFill>
                  <a:schemeClr val="tx1"/>
                </a:solidFill>
              </a:rPr>
              <a:t>10</a:t>
            </a:r>
            <a:endParaRPr kumimoji="1" lang="ja-JP" altLang="en-US" sz="1600" dirty="0">
              <a:solidFill>
                <a:schemeClr val="tx1"/>
              </a:solidFill>
            </a:endParaRPr>
          </a:p>
        </p:txBody>
      </p:sp>
    </p:spTree>
    <p:extLst>
      <p:ext uri="{BB962C8B-B14F-4D97-AF65-F5344CB8AC3E}">
        <p14:creationId xmlns:p14="http://schemas.microsoft.com/office/powerpoint/2010/main" val="157148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807368"/>
          </a:xfrm>
        </p:spPr>
        <p:txBody>
          <a:bodyPr>
            <a:normAutofit/>
          </a:bodyPr>
          <a:lstStyle/>
          <a:p>
            <a:r>
              <a:rPr lang="ja-JP" altLang="en-US" sz="3200" dirty="0" smtClean="0">
                <a:solidFill>
                  <a:schemeClr val="accent4">
                    <a:lumMod val="75000"/>
                  </a:schemeClr>
                </a:solidFill>
              </a:rPr>
              <a:t>総合事業のサービスコード</a:t>
            </a:r>
            <a:endParaRPr kumimoji="1" lang="ja-JP" altLang="en-US" sz="3200" dirty="0">
              <a:solidFill>
                <a:schemeClr val="accent4">
                  <a:lumMod val="75000"/>
                </a:schemeClr>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93468086"/>
              </p:ext>
            </p:extLst>
          </p:nvPr>
        </p:nvGraphicFramePr>
        <p:xfrm>
          <a:off x="457200" y="1340770"/>
          <a:ext cx="8363272" cy="3960658"/>
        </p:xfrm>
        <a:graphic>
          <a:graphicData uri="http://schemas.openxmlformats.org/drawingml/2006/table">
            <a:tbl>
              <a:tblPr firstRow="1" bandRow="1">
                <a:tableStyleId>{00A15C55-8517-42AA-B614-E9B94910E393}</a:tableStyleId>
              </a:tblPr>
              <a:tblGrid>
                <a:gridCol w="6851104"/>
                <a:gridCol w="1512168"/>
              </a:tblGrid>
              <a:tr h="700169">
                <a:tc>
                  <a:txBody>
                    <a:bodyPr/>
                    <a:lstStyle/>
                    <a:p>
                      <a:r>
                        <a:rPr kumimoji="1" lang="ja-JP" altLang="en-US" dirty="0" smtClean="0"/>
                        <a:t>サービス種類</a:t>
                      </a:r>
                      <a:endParaRPr kumimoji="1" lang="ja-JP" altLang="en-US" dirty="0"/>
                    </a:p>
                  </a:txBody>
                  <a:tcPr anchor="ctr"/>
                </a:tc>
                <a:tc>
                  <a:txBody>
                    <a:bodyPr/>
                    <a:lstStyle/>
                    <a:p>
                      <a:pPr algn="ctr"/>
                      <a:r>
                        <a:rPr kumimoji="1" lang="ja-JP" altLang="en-US" dirty="0" smtClean="0"/>
                        <a:t>サービス</a:t>
                      </a:r>
                      <a:endParaRPr kumimoji="1" lang="en-US" altLang="ja-JP" dirty="0" smtClean="0"/>
                    </a:p>
                    <a:p>
                      <a:pPr algn="ctr"/>
                      <a:r>
                        <a:rPr kumimoji="1" lang="ja-JP" altLang="en-US" dirty="0" smtClean="0"/>
                        <a:t>コード</a:t>
                      </a:r>
                      <a:endParaRPr kumimoji="1" lang="ja-JP" altLang="en-US" dirty="0"/>
                    </a:p>
                  </a:txBody>
                  <a:tcPr/>
                </a:tc>
              </a:tr>
              <a:tr h="700169">
                <a:tc>
                  <a:txBody>
                    <a:bodyPr/>
                    <a:lstStyle/>
                    <a:p>
                      <a:r>
                        <a:rPr kumimoji="1" lang="ja-JP" altLang="en-US" dirty="0" smtClean="0"/>
                        <a:t>平成２７年４月以前から継続して介護予防訪問介護の指定を受けている事業所（みなし指定を受けている訪問型サービス事業所）</a:t>
                      </a:r>
                      <a:endParaRPr kumimoji="1" lang="ja-JP" altLang="en-US" dirty="0"/>
                    </a:p>
                  </a:txBody>
                  <a:tcPr/>
                </a:tc>
                <a:tc>
                  <a:txBody>
                    <a:bodyPr/>
                    <a:lstStyle/>
                    <a:p>
                      <a:pPr algn="ctr"/>
                      <a:r>
                        <a:rPr kumimoji="1" lang="en-US" altLang="ja-JP" dirty="0" smtClean="0"/>
                        <a:t>A1</a:t>
                      </a:r>
                      <a:endParaRPr kumimoji="1" lang="ja-JP" altLang="en-US" dirty="0"/>
                    </a:p>
                  </a:txBody>
                  <a:tcPr anchor="ctr"/>
                </a:tc>
              </a:tr>
              <a:tr h="405653">
                <a:tc>
                  <a:txBody>
                    <a:bodyPr/>
                    <a:lstStyle/>
                    <a:p>
                      <a:r>
                        <a:rPr kumimoji="1" lang="ja-JP" altLang="en-US" dirty="0" smtClean="0"/>
                        <a:t>平成２７年４月以降に介護予防訪問介護の指定を受けている事業所</a:t>
                      </a:r>
                      <a:endParaRPr kumimoji="1" lang="en-US" altLang="ja-JP" dirty="0" smtClean="0"/>
                    </a:p>
                    <a:p>
                      <a:r>
                        <a:rPr kumimoji="1" lang="ja-JP" altLang="en-US" dirty="0" smtClean="0"/>
                        <a:t>（徳島市から新規に指定を受ける事業所）</a:t>
                      </a:r>
                      <a:endParaRPr kumimoji="1" lang="ja-JP" altLang="en-US" dirty="0"/>
                    </a:p>
                  </a:txBody>
                  <a:tcPr/>
                </a:tc>
                <a:tc>
                  <a:txBody>
                    <a:bodyPr/>
                    <a:lstStyle/>
                    <a:p>
                      <a:pPr algn="ctr"/>
                      <a:r>
                        <a:rPr kumimoji="1" lang="en-US" altLang="ja-JP" dirty="0" smtClean="0"/>
                        <a:t>A2</a:t>
                      </a:r>
                      <a:endParaRPr kumimoji="1" lang="ja-JP" altLang="en-US" dirty="0"/>
                    </a:p>
                  </a:txBody>
                  <a:tcPr anchor="ctr"/>
                </a:tc>
              </a:tr>
              <a:tr h="405653">
                <a:tc>
                  <a:txBody>
                    <a:bodyPr/>
                    <a:lstStyle/>
                    <a:p>
                      <a:r>
                        <a:rPr kumimoji="1" lang="ja-JP" altLang="en-US" dirty="0" smtClean="0"/>
                        <a:t>平成２７年４月以前から継続して介護予防通所介護の指定をうけている事業所（みなし指定を受けている通所型サービス事業所）</a:t>
                      </a:r>
                      <a:endParaRPr kumimoji="1" lang="ja-JP" altLang="en-US" dirty="0"/>
                    </a:p>
                  </a:txBody>
                  <a:tcPr/>
                </a:tc>
                <a:tc>
                  <a:txBody>
                    <a:bodyPr/>
                    <a:lstStyle/>
                    <a:p>
                      <a:pPr algn="ctr"/>
                      <a:r>
                        <a:rPr kumimoji="1" lang="en-US" altLang="ja-JP" dirty="0" smtClean="0"/>
                        <a:t>A5</a:t>
                      </a:r>
                      <a:endParaRPr kumimoji="1" lang="ja-JP" altLang="en-US" dirty="0"/>
                    </a:p>
                  </a:txBody>
                  <a:tcPr anchor="ctr"/>
                </a:tc>
              </a:tr>
              <a:tr h="405653">
                <a:tc>
                  <a:txBody>
                    <a:bodyPr/>
                    <a:lstStyle/>
                    <a:p>
                      <a:r>
                        <a:rPr kumimoji="1" lang="ja-JP" altLang="en-US" dirty="0" smtClean="0"/>
                        <a:t>平成２７年４月以降に介護予防通所介護の指定を受けている事業所</a:t>
                      </a:r>
                      <a:endParaRPr kumimoji="1" lang="en-US" altLang="ja-JP" dirty="0" smtClean="0"/>
                    </a:p>
                    <a:p>
                      <a:r>
                        <a:rPr kumimoji="1" lang="ja-JP" altLang="en-US" dirty="0" smtClean="0"/>
                        <a:t>（徳島市から新規に指定を受ける事業所）</a:t>
                      </a:r>
                      <a:endParaRPr kumimoji="1" lang="ja-JP" altLang="en-US" dirty="0"/>
                    </a:p>
                  </a:txBody>
                  <a:tcPr/>
                </a:tc>
                <a:tc>
                  <a:txBody>
                    <a:bodyPr/>
                    <a:lstStyle/>
                    <a:p>
                      <a:pPr algn="ctr"/>
                      <a:r>
                        <a:rPr kumimoji="1" lang="en-US" altLang="ja-JP" dirty="0" smtClean="0"/>
                        <a:t>A6</a:t>
                      </a:r>
                      <a:endParaRPr kumimoji="1" lang="ja-JP" altLang="en-US" dirty="0"/>
                    </a:p>
                  </a:txBody>
                  <a:tcPr anchor="ctr"/>
                </a:tc>
              </a:tr>
              <a:tr h="405653">
                <a:tc>
                  <a:txBody>
                    <a:bodyPr/>
                    <a:lstStyle/>
                    <a:p>
                      <a:r>
                        <a:rPr kumimoji="1" lang="ja-JP" altLang="en-US" dirty="0" smtClean="0"/>
                        <a:t>介護予防ケアマネジメント</a:t>
                      </a:r>
                      <a:endParaRPr kumimoji="1" lang="en-US" altLang="ja-JP" dirty="0" smtClean="0"/>
                    </a:p>
                    <a:p>
                      <a:endParaRPr kumimoji="1" lang="en-US" altLang="ja-JP" dirty="0" smtClean="0"/>
                    </a:p>
                  </a:txBody>
                  <a:tcPr/>
                </a:tc>
                <a:tc>
                  <a:txBody>
                    <a:bodyPr/>
                    <a:lstStyle/>
                    <a:p>
                      <a:pPr algn="ctr"/>
                      <a:r>
                        <a:rPr kumimoji="1" lang="en-US" altLang="ja-JP" dirty="0" smtClean="0"/>
                        <a:t>AF</a:t>
                      </a:r>
                      <a:endParaRPr kumimoji="1" lang="ja-JP" altLang="en-US" dirty="0"/>
                    </a:p>
                  </a:txBody>
                  <a:tcPr anchor="ctr"/>
                </a:tc>
              </a:tr>
            </a:tbl>
          </a:graphicData>
        </a:graphic>
      </p:graphicFrame>
      <p:sp>
        <p:nvSpPr>
          <p:cNvPr id="5"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lang="en-US" altLang="ja-JP" sz="1600" dirty="0">
                <a:solidFill>
                  <a:schemeClr val="tx1"/>
                </a:solidFill>
              </a:rPr>
              <a:t>11</a:t>
            </a:r>
            <a:endParaRPr kumimoji="1" lang="ja-JP" altLang="en-US" sz="1600" dirty="0">
              <a:solidFill>
                <a:schemeClr val="tx1"/>
              </a:solidFill>
            </a:endParaRPr>
          </a:p>
        </p:txBody>
      </p:sp>
      <p:sp>
        <p:nvSpPr>
          <p:cNvPr id="6"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５．</a:t>
            </a:r>
            <a:r>
              <a:rPr lang="ja-JP" altLang="en-US" sz="2000" dirty="0" smtClean="0">
                <a:solidFill>
                  <a:schemeClr val="bg1"/>
                </a:solidFill>
              </a:rPr>
              <a:t>総合事業のサービスコードについて</a:t>
            </a:r>
            <a:endParaRPr lang="ja-JP" altLang="en-US" sz="2000" dirty="0">
              <a:solidFill>
                <a:schemeClr val="bg1"/>
              </a:solidFill>
            </a:endParaRPr>
          </a:p>
        </p:txBody>
      </p:sp>
    </p:spTree>
    <p:extLst>
      <p:ext uri="{BB962C8B-B14F-4D97-AF65-F5344CB8AC3E}">
        <p14:creationId xmlns:p14="http://schemas.microsoft.com/office/powerpoint/2010/main" val="600703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a:solidFill>
                  <a:schemeClr val="bg1"/>
                </a:solidFill>
              </a:rPr>
              <a:t>６</a:t>
            </a:r>
            <a:r>
              <a:rPr lang="ja-JP" altLang="en-US" sz="2000" dirty="0" smtClean="0">
                <a:solidFill>
                  <a:schemeClr val="bg1"/>
                </a:solidFill>
              </a:rPr>
              <a:t>．</a:t>
            </a:r>
            <a:r>
              <a:rPr lang="ja-JP" altLang="en-US" sz="2000" dirty="0" smtClean="0">
                <a:solidFill>
                  <a:schemeClr val="bg1"/>
                </a:solidFill>
              </a:rPr>
              <a:t>利用者との契約について（事業者）</a:t>
            </a:r>
            <a:endParaRPr lang="ja-JP" altLang="en-US" sz="2000" dirty="0">
              <a:solidFill>
                <a:schemeClr val="bg1"/>
              </a:solidFill>
            </a:endParaRPr>
          </a:p>
        </p:txBody>
      </p:sp>
      <p:sp>
        <p:nvSpPr>
          <p:cNvPr id="5" name="コンテンツ プレースホルダー 2"/>
          <p:cNvSpPr txBox="1">
            <a:spLocks/>
          </p:cNvSpPr>
          <p:nvPr/>
        </p:nvSpPr>
        <p:spPr>
          <a:xfrm>
            <a:off x="251520" y="950564"/>
            <a:ext cx="8640960" cy="4638676"/>
          </a:xfrm>
          <a:prstGeom prst="rect">
            <a:avLst/>
          </a:prstGeom>
          <a:ln>
            <a:solidFill>
              <a:schemeClr val="tx2"/>
            </a:solid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Font typeface="Arial" pitchFamily="34" charset="0"/>
              <a:buNone/>
            </a:pPr>
            <a:endParaRPr lang="en-US" altLang="ja-JP" sz="1500" dirty="0" smtClean="0"/>
          </a:p>
          <a:p>
            <a:pPr marL="0" indent="0">
              <a:buFont typeface="Arial" pitchFamily="34" charset="0"/>
              <a:buNone/>
            </a:pPr>
            <a:endParaRPr lang="en-US" altLang="ja-JP" sz="1500" dirty="0" smtClean="0"/>
          </a:p>
          <a:p>
            <a:pPr marL="0" indent="0">
              <a:buFont typeface="Arial" pitchFamily="34" charset="0"/>
              <a:buNone/>
            </a:pPr>
            <a:r>
              <a:rPr lang="ja-JP" altLang="en-US" sz="1600" dirty="0" smtClean="0"/>
              <a:t>○　総合事業によるサービス提供にあたっては、「利用者との契約」及び</a:t>
            </a:r>
            <a:endParaRPr lang="en-US" altLang="ja-JP" sz="1600" dirty="0" smtClean="0"/>
          </a:p>
          <a:p>
            <a:pPr marL="0" indent="0">
              <a:buFont typeface="Arial" pitchFamily="34" charset="0"/>
              <a:buNone/>
            </a:pPr>
            <a:r>
              <a:rPr lang="ja-JP" altLang="en-US" sz="1600" dirty="0"/>
              <a:t>　</a:t>
            </a:r>
            <a:r>
              <a:rPr lang="ja-JP" altLang="en-US" sz="1600" dirty="0" smtClean="0"/>
              <a:t>　「重要事項説明書の交付・説明・　同意」が必要となる。</a:t>
            </a:r>
            <a:endParaRPr lang="en-US" altLang="ja-JP" sz="1600" dirty="0" smtClean="0"/>
          </a:p>
          <a:p>
            <a:pPr marL="0" indent="0">
              <a:lnSpc>
                <a:spcPct val="50000"/>
              </a:lnSpc>
              <a:spcBef>
                <a:spcPts val="0"/>
              </a:spcBef>
              <a:buFont typeface="Arial" pitchFamily="34" charset="0"/>
              <a:buNone/>
            </a:pPr>
            <a:endParaRPr lang="en-US" altLang="ja-JP" sz="1600" dirty="0"/>
          </a:p>
          <a:p>
            <a:pPr marL="0" indent="0">
              <a:buFont typeface="Arial" pitchFamily="34" charset="0"/>
              <a:buNone/>
            </a:pPr>
            <a:r>
              <a:rPr lang="ja-JP" altLang="en-US" sz="1600" dirty="0" smtClean="0"/>
              <a:t>　　</a:t>
            </a:r>
            <a:r>
              <a:rPr lang="en-US" altLang="ja-JP" sz="1600" dirty="0" smtClean="0"/>
              <a:t>※</a:t>
            </a:r>
            <a:r>
              <a:rPr lang="ja-JP" altLang="en-US" sz="1600" dirty="0" smtClean="0"/>
              <a:t>現在の介護予防訪問（通所）介護の提供に係る契約は「介護予防訪問（通所）介護の提供」</a:t>
            </a:r>
            <a:endParaRPr lang="en-US" altLang="ja-JP" sz="1600" dirty="0" smtClean="0"/>
          </a:p>
          <a:p>
            <a:pPr marL="0" indent="0">
              <a:buFont typeface="Arial" pitchFamily="34" charset="0"/>
              <a:buNone/>
            </a:pPr>
            <a:r>
              <a:rPr lang="ja-JP" altLang="en-US" sz="1600" dirty="0"/>
              <a:t>　</a:t>
            </a:r>
            <a:r>
              <a:rPr lang="ja-JP" altLang="en-US" sz="1600" dirty="0" smtClean="0"/>
              <a:t>　　に関する事項のため、総合事業には適用されない。</a:t>
            </a:r>
            <a:endParaRPr lang="en-US" altLang="ja-JP" sz="1600" dirty="0" smtClean="0"/>
          </a:p>
          <a:p>
            <a:pPr marL="0" indent="0">
              <a:buFont typeface="Arial" pitchFamily="34" charset="0"/>
              <a:buNone/>
            </a:pPr>
            <a:r>
              <a:rPr lang="ja-JP" altLang="en-US" sz="1600" dirty="0"/>
              <a:t>　</a:t>
            </a:r>
            <a:r>
              <a:rPr lang="ja-JP" altLang="en-US" sz="1600" dirty="0" smtClean="0"/>
              <a:t>　</a:t>
            </a:r>
            <a:r>
              <a:rPr lang="en-US" altLang="ja-JP" sz="1600" dirty="0" smtClean="0"/>
              <a:t>※</a:t>
            </a:r>
            <a:r>
              <a:rPr lang="ja-JP" altLang="en-US" sz="1600" u="sng" dirty="0" smtClean="0">
                <a:solidFill>
                  <a:srgbClr val="FF0000"/>
                </a:solidFill>
              </a:rPr>
              <a:t>１回あたりの単価設定を導入することに伴い、利用料に変更が生じることに留意。</a:t>
            </a:r>
            <a:endParaRPr lang="en-US" altLang="ja-JP" sz="1600" u="sng" dirty="0" smtClean="0">
              <a:solidFill>
                <a:srgbClr val="FF0000"/>
              </a:solidFill>
            </a:endParaRPr>
          </a:p>
          <a:p>
            <a:pPr marL="0" indent="0">
              <a:buFont typeface="Arial" pitchFamily="34" charset="0"/>
              <a:buNone/>
            </a:pPr>
            <a:endParaRPr lang="en-US" altLang="ja-JP" sz="1600" u="sng" dirty="0">
              <a:solidFill>
                <a:srgbClr val="FF0000"/>
              </a:solidFill>
            </a:endParaRPr>
          </a:p>
          <a:p>
            <a:pPr marL="0" indent="0">
              <a:buFont typeface="Arial" pitchFamily="34" charset="0"/>
              <a:buNone/>
            </a:pPr>
            <a:r>
              <a:rPr lang="ja-JP" altLang="en-US" sz="1600" u="sng" dirty="0" smtClean="0"/>
              <a:t>○　事業所における総合事業に係る準備事項であるので、遺漏のない対応をお願いする。</a:t>
            </a:r>
            <a:endParaRPr lang="en-US" altLang="ja-JP" sz="1600" u="sng" dirty="0" smtClean="0"/>
          </a:p>
          <a:p>
            <a:pPr marL="0" indent="0">
              <a:lnSpc>
                <a:spcPct val="50000"/>
              </a:lnSpc>
              <a:spcBef>
                <a:spcPts val="0"/>
              </a:spcBef>
              <a:buFont typeface="Arial" pitchFamily="34" charset="0"/>
              <a:buNone/>
            </a:pPr>
            <a:endParaRPr lang="en-US" altLang="ja-JP" sz="1600" u="sng" dirty="0"/>
          </a:p>
          <a:p>
            <a:pPr marL="0" indent="0">
              <a:buFont typeface="Arial" pitchFamily="34" charset="0"/>
              <a:buNone/>
            </a:pPr>
            <a:r>
              <a:rPr lang="ja-JP" altLang="en-US" sz="1600" dirty="0" smtClean="0"/>
              <a:t>　　</a:t>
            </a:r>
            <a:r>
              <a:rPr lang="ja-JP" altLang="en-US" sz="1600" b="1" dirty="0" smtClean="0"/>
              <a:t>・現在契約中の要支援者（１、２）について、</a:t>
            </a:r>
            <a:endParaRPr lang="en-US" altLang="ja-JP" sz="1600" b="1" dirty="0" smtClean="0"/>
          </a:p>
          <a:p>
            <a:pPr marL="0" indent="0">
              <a:buFont typeface="Arial" pitchFamily="34" charset="0"/>
              <a:buNone/>
            </a:pPr>
            <a:r>
              <a:rPr lang="ja-JP" altLang="en-US" sz="1600" dirty="0"/>
              <a:t>　</a:t>
            </a:r>
            <a:r>
              <a:rPr lang="ja-JP" altLang="en-US" sz="1600" dirty="0" smtClean="0"/>
              <a:t>　  </a:t>
            </a:r>
            <a:r>
              <a:rPr lang="ja-JP" altLang="en-US" b="1" u="sng" dirty="0" smtClean="0">
                <a:solidFill>
                  <a:srgbClr val="FF0000"/>
                </a:solidFill>
              </a:rPr>
              <a:t>平成２９年３月３１日までに変更契約手続が必要。</a:t>
            </a:r>
            <a:endParaRPr lang="en-US" altLang="ja-JP" b="1" u="sng" dirty="0" smtClean="0">
              <a:solidFill>
                <a:srgbClr val="FF0000"/>
              </a:solidFill>
            </a:endParaRPr>
          </a:p>
          <a:p>
            <a:pPr marL="0" indent="0">
              <a:lnSpc>
                <a:spcPct val="50000"/>
              </a:lnSpc>
              <a:spcBef>
                <a:spcPts val="0"/>
              </a:spcBef>
              <a:buFont typeface="Arial" pitchFamily="34" charset="0"/>
              <a:buNone/>
            </a:pPr>
            <a:endParaRPr lang="en-US" altLang="ja-JP" sz="1600" b="1" u="sng" dirty="0" smtClean="0">
              <a:solidFill>
                <a:srgbClr val="FF0000"/>
              </a:solidFill>
            </a:endParaRPr>
          </a:p>
          <a:p>
            <a:pPr marL="0" indent="0">
              <a:lnSpc>
                <a:spcPct val="50000"/>
              </a:lnSpc>
              <a:spcBef>
                <a:spcPts val="0"/>
              </a:spcBef>
              <a:buFont typeface="Arial" pitchFamily="34" charset="0"/>
              <a:buNone/>
            </a:pPr>
            <a:endParaRPr lang="en-US" altLang="ja-JP" sz="1600" b="1" dirty="0" smtClean="0"/>
          </a:p>
          <a:p>
            <a:pPr marL="0" indent="0">
              <a:lnSpc>
                <a:spcPct val="50000"/>
              </a:lnSpc>
              <a:spcBef>
                <a:spcPts val="0"/>
              </a:spcBef>
              <a:buFont typeface="Arial" pitchFamily="34" charset="0"/>
              <a:buNone/>
            </a:pPr>
            <a:r>
              <a:rPr lang="ja-JP" altLang="en-US" sz="1600" b="1" dirty="0"/>
              <a:t>　</a:t>
            </a:r>
            <a:r>
              <a:rPr lang="ja-JP" altLang="en-US" sz="1600" b="1" dirty="0" smtClean="0"/>
              <a:t>　・今後新たに契約を結ぶ要支援者（１、２）について、</a:t>
            </a:r>
            <a:endParaRPr lang="en-US" altLang="ja-JP" sz="1600" b="1" dirty="0" smtClean="0"/>
          </a:p>
          <a:p>
            <a:pPr marL="0" indent="0">
              <a:lnSpc>
                <a:spcPct val="50000"/>
              </a:lnSpc>
              <a:spcBef>
                <a:spcPts val="0"/>
              </a:spcBef>
              <a:buFont typeface="Arial" pitchFamily="34" charset="0"/>
              <a:buNone/>
            </a:pPr>
            <a:endParaRPr lang="en-US" altLang="ja-JP" sz="1600" b="1" dirty="0" smtClean="0"/>
          </a:p>
          <a:p>
            <a:pPr marL="0" indent="0">
              <a:spcBef>
                <a:spcPts val="0"/>
              </a:spcBef>
              <a:buFont typeface="Arial" pitchFamily="34" charset="0"/>
              <a:buNone/>
            </a:pPr>
            <a:r>
              <a:rPr lang="ja-JP" altLang="en-US" sz="1600" b="1" dirty="0"/>
              <a:t>　</a:t>
            </a:r>
            <a:r>
              <a:rPr lang="ja-JP" altLang="en-US" sz="1600" b="1" dirty="0" smtClean="0"/>
              <a:t>　　</a:t>
            </a:r>
            <a:r>
              <a:rPr lang="ja-JP" altLang="en-US" sz="1850" b="1" u="sng" dirty="0" smtClean="0">
                <a:solidFill>
                  <a:srgbClr val="FF0000"/>
                </a:solidFill>
              </a:rPr>
              <a:t>総合事業に対応した、新たな契約書及び重要事項説明書様式での契約が必要。</a:t>
            </a:r>
            <a:endParaRPr lang="en-US" altLang="ja-JP" sz="1850" b="1" u="sng" dirty="0">
              <a:solidFill>
                <a:srgbClr val="FF0000"/>
              </a:solidFill>
            </a:endParaRPr>
          </a:p>
          <a:p>
            <a:pPr marL="0" indent="0">
              <a:buFont typeface="Arial" pitchFamily="34" charset="0"/>
              <a:buNone/>
            </a:pPr>
            <a:endParaRPr lang="en-US" altLang="ja-JP" b="1" u="sng" dirty="0" smtClean="0">
              <a:solidFill>
                <a:srgbClr val="FF0000"/>
              </a:solidFill>
            </a:endParaRPr>
          </a:p>
          <a:p>
            <a:pPr marL="0" indent="0">
              <a:buFont typeface="Arial" pitchFamily="34" charset="0"/>
              <a:buNone/>
            </a:pPr>
            <a:endParaRPr lang="en-US" altLang="ja-JP" sz="1600" u="sng" dirty="0"/>
          </a:p>
          <a:p>
            <a:pPr marL="0" indent="0">
              <a:buFont typeface="Arial" pitchFamily="34" charset="0"/>
              <a:buNone/>
            </a:pPr>
            <a:endParaRPr lang="ja-JP" altLang="en-US" sz="1600" dirty="0"/>
          </a:p>
        </p:txBody>
      </p:sp>
      <p:sp>
        <p:nvSpPr>
          <p:cNvPr id="6" name="角丸四角形 5"/>
          <p:cNvSpPr/>
          <p:nvPr/>
        </p:nvSpPr>
        <p:spPr>
          <a:xfrm>
            <a:off x="179512" y="548680"/>
            <a:ext cx="8136904" cy="72008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dirty="0" smtClean="0"/>
              <a:t>総合事業によるサービスの提供には「利用者との契約」及び</a:t>
            </a:r>
            <a:endParaRPr kumimoji="1" lang="en-US" altLang="ja-JP" dirty="0" smtClean="0"/>
          </a:p>
          <a:p>
            <a:r>
              <a:rPr kumimoji="1" lang="ja-JP" altLang="en-US" dirty="0" smtClean="0"/>
              <a:t>「重要事項説明書の交付・説明・同意」が必要</a:t>
            </a:r>
            <a:endParaRPr kumimoji="1" lang="ja-JP" altLang="en-US" dirty="0"/>
          </a:p>
        </p:txBody>
      </p:sp>
      <p:pic>
        <p:nvPicPr>
          <p:cNvPr id="24578" name="Picture 2" descr="C:\Users\S201200\Desktop\総合事業\認知症施策推進事業(9.13三並フォルダより）\認知症初期集中支援チーム活動マニュアル\クリップアート\illust1427.png\illust174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0111" y="5313785"/>
            <a:ext cx="682753" cy="1544215"/>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395536" y="5733256"/>
            <a:ext cx="6552728" cy="864096"/>
          </a:xfrm>
          <a:prstGeom prst="wedgeRoundRectCallout">
            <a:avLst>
              <a:gd name="adj1" fmla="val 56427"/>
              <a:gd name="adj2" fmla="val -2704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smtClean="0"/>
              <a:t>お手数をおかけしますが、ご協力よろしくお願いします。</a:t>
            </a:r>
            <a:endParaRPr kumimoji="1" lang="en-US" altLang="ja-JP" sz="2000" dirty="0" smtClean="0"/>
          </a:p>
          <a:p>
            <a:pPr algn="ctr"/>
            <a:r>
              <a:rPr lang="ja-JP" altLang="en-US" dirty="0" smtClean="0"/>
              <a:t>（詳細はお手許の配布資料でご説明します。）</a:t>
            </a:r>
            <a:endParaRPr kumimoji="1" lang="ja-JP" altLang="en-US" dirty="0"/>
          </a:p>
        </p:txBody>
      </p:sp>
      <p:sp>
        <p:nvSpPr>
          <p:cNvPr id="7"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kumimoji="1" lang="en-US" altLang="ja-JP" sz="1600" dirty="0" smtClean="0">
                <a:solidFill>
                  <a:schemeClr val="tx1"/>
                </a:solidFill>
              </a:rPr>
              <a:t>12</a:t>
            </a:r>
            <a:endParaRPr kumimoji="1" lang="ja-JP" altLang="en-US" sz="1600" dirty="0">
              <a:solidFill>
                <a:schemeClr val="tx1"/>
              </a:solidFill>
            </a:endParaRPr>
          </a:p>
        </p:txBody>
      </p:sp>
    </p:spTree>
    <p:extLst>
      <p:ext uri="{BB962C8B-B14F-4D97-AF65-F5344CB8AC3E}">
        <p14:creationId xmlns:p14="http://schemas.microsoft.com/office/powerpoint/2010/main" val="3252162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735360"/>
          </a:xfrm>
        </p:spPr>
        <p:txBody>
          <a:bodyPr>
            <a:noAutofit/>
          </a:bodyPr>
          <a:lstStyle/>
          <a:p>
            <a:r>
              <a:rPr lang="ja-JP" altLang="en-US" sz="2600" u="sng" dirty="0" smtClean="0"/>
              <a:t>介護予防ケアマネジメント・介護予防支援の委託について</a:t>
            </a:r>
            <a:endParaRPr kumimoji="1" lang="ja-JP" altLang="en-US" sz="2600" u="sng" dirty="0"/>
          </a:p>
        </p:txBody>
      </p:sp>
      <p:sp>
        <p:nvSpPr>
          <p:cNvPr id="3" name="コンテンツ プレースホルダー 2"/>
          <p:cNvSpPr>
            <a:spLocks noGrp="1"/>
          </p:cNvSpPr>
          <p:nvPr>
            <p:ph idx="1"/>
          </p:nvPr>
        </p:nvSpPr>
        <p:spPr>
          <a:xfrm>
            <a:off x="457200" y="1196752"/>
            <a:ext cx="8229600" cy="5280248"/>
          </a:xfrm>
        </p:spPr>
        <p:txBody>
          <a:bodyPr/>
          <a:lstStyle/>
          <a:p>
            <a:pPr marL="0" indent="0">
              <a:buNone/>
            </a:pPr>
            <a:r>
              <a:rPr kumimoji="1" lang="ja-JP" altLang="en-US" sz="2000" dirty="0" smtClean="0"/>
              <a:t>・地域包括支援センターと居宅介護支援事業者が契約を締結。</a:t>
            </a:r>
            <a:endParaRPr kumimoji="1" lang="en-US" altLang="ja-JP" sz="2000" dirty="0" smtClean="0"/>
          </a:p>
          <a:p>
            <a:pPr marL="0" indent="0">
              <a:buNone/>
            </a:pPr>
            <a:r>
              <a:rPr kumimoji="1" lang="ja-JP" altLang="en-US" sz="2000" dirty="0" smtClean="0"/>
              <a:t>　現在、介護予防支援を受託している事業所に</a:t>
            </a:r>
            <a:r>
              <a:rPr lang="ja-JP" altLang="en-US" sz="2000" dirty="0" smtClean="0"/>
              <a:t>後日包括から契約書を</a:t>
            </a:r>
            <a:endParaRPr lang="en-US" altLang="ja-JP" sz="2000" dirty="0" smtClean="0"/>
          </a:p>
          <a:p>
            <a:pPr marL="0" indent="0">
              <a:buNone/>
            </a:pPr>
            <a:r>
              <a:rPr lang="ja-JP" altLang="en-US" sz="2000" dirty="0"/>
              <a:t>　</a:t>
            </a:r>
            <a:r>
              <a:rPr lang="ja-JP" altLang="en-US" sz="2000" dirty="0" smtClean="0"/>
              <a:t>送付する予定。</a:t>
            </a:r>
            <a:endParaRPr lang="en-US" altLang="ja-JP" sz="2000" dirty="0" smtClean="0"/>
          </a:p>
          <a:p>
            <a:pPr marL="0" indent="0">
              <a:lnSpc>
                <a:spcPct val="50000"/>
              </a:lnSpc>
              <a:spcBef>
                <a:spcPts val="0"/>
              </a:spcBef>
              <a:buNone/>
            </a:pPr>
            <a:endParaRPr kumimoji="1" lang="en-US" altLang="ja-JP" sz="2000" dirty="0"/>
          </a:p>
          <a:p>
            <a:pPr marL="0" indent="0">
              <a:buNone/>
            </a:pPr>
            <a:r>
              <a:rPr lang="ja-JP" altLang="en-US" sz="2000" dirty="0" smtClean="0"/>
              <a:t>・介護予防ケアマネジメントの様式等</a:t>
            </a:r>
            <a:endParaRPr lang="en-US" altLang="ja-JP" sz="2000" dirty="0" smtClean="0"/>
          </a:p>
          <a:p>
            <a:pPr marL="0" indent="0">
              <a:buNone/>
            </a:pPr>
            <a:r>
              <a:rPr kumimoji="1" lang="ja-JP" altLang="en-US" sz="2000" dirty="0"/>
              <a:t>　</a:t>
            </a:r>
            <a:r>
              <a:rPr kumimoji="1" lang="ja-JP" altLang="en-US" sz="2000" dirty="0" smtClean="0"/>
              <a:t>⇒従来の予防支援の様式と同じものを使用する</a:t>
            </a:r>
            <a:r>
              <a:rPr lang="ja-JP" altLang="en-US" sz="2000" dirty="0" smtClean="0"/>
              <a:t>。</a:t>
            </a:r>
            <a:endParaRPr lang="en-US" altLang="ja-JP" sz="2000" dirty="0" smtClean="0"/>
          </a:p>
          <a:p>
            <a:pPr marL="0" indent="0">
              <a:buNone/>
            </a:pPr>
            <a:r>
              <a:rPr kumimoji="1" lang="ja-JP" altLang="en-US" sz="2000" dirty="0"/>
              <a:t>　</a:t>
            </a:r>
            <a:r>
              <a:rPr kumimoji="1" lang="ja-JP" altLang="en-US" sz="2000" dirty="0" smtClean="0"/>
              <a:t>　（介護予防サービス・支援計画表など）</a:t>
            </a:r>
            <a:endParaRPr kumimoji="1" lang="en-US" altLang="ja-JP" sz="2000" dirty="0" smtClean="0"/>
          </a:p>
          <a:p>
            <a:pPr marL="0" indent="0">
              <a:buNone/>
            </a:pPr>
            <a:endParaRPr lang="en-US" altLang="ja-JP" dirty="0"/>
          </a:p>
          <a:p>
            <a:pPr marL="0" indent="0">
              <a:lnSpc>
                <a:spcPct val="50000"/>
              </a:lnSpc>
              <a:spcBef>
                <a:spcPts val="600"/>
              </a:spcBef>
              <a:buNone/>
            </a:pPr>
            <a:endParaRPr kumimoji="1" lang="en-US" altLang="ja-JP" sz="2000" dirty="0" smtClean="0"/>
          </a:p>
          <a:p>
            <a:pPr marL="0" indent="0">
              <a:buNone/>
            </a:pPr>
            <a:r>
              <a:rPr lang="ja-JP" altLang="en-US" sz="2000" dirty="0" smtClean="0"/>
              <a:t>・総合事業によるサービスの提供には利用者との契約が必要</a:t>
            </a:r>
            <a:endParaRPr lang="en-US" altLang="ja-JP" sz="2000" dirty="0" smtClean="0"/>
          </a:p>
          <a:p>
            <a:pPr marL="0" indent="0">
              <a:buNone/>
            </a:pPr>
            <a:r>
              <a:rPr kumimoji="1" lang="ja-JP" altLang="en-US" sz="2000" dirty="0" smtClean="0"/>
              <a:t>・現在は「予防支援」に関する契約であるため、「総合事業のケアマネジメン</a:t>
            </a:r>
            <a:endParaRPr kumimoji="1" lang="en-US" altLang="ja-JP" sz="2000" dirty="0" smtClean="0"/>
          </a:p>
          <a:p>
            <a:pPr marL="0" indent="0">
              <a:buNone/>
            </a:pPr>
            <a:r>
              <a:rPr kumimoji="1" lang="ja-JP" altLang="en-US" sz="2000" dirty="0" smtClean="0"/>
              <a:t>　ト」には適用されない</a:t>
            </a:r>
            <a:endParaRPr kumimoji="1" lang="en-US" altLang="ja-JP" sz="2000" dirty="0" smtClean="0"/>
          </a:p>
          <a:p>
            <a:pPr marL="0" indent="0">
              <a:buNone/>
            </a:pPr>
            <a:r>
              <a:rPr lang="ja-JP" altLang="en-US" sz="2000" dirty="0" smtClean="0"/>
              <a:t>・そのため、総合事業によるケアマネジメントを行うためには、「総合事業に</a:t>
            </a:r>
            <a:endParaRPr lang="en-US" altLang="ja-JP" sz="2000" dirty="0" smtClean="0"/>
          </a:p>
          <a:p>
            <a:pPr marL="0" indent="0">
              <a:buNone/>
            </a:pPr>
            <a:r>
              <a:rPr lang="ja-JP" altLang="en-US" sz="2000" dirty="0" smtClean="0"/>
              <a:t>  おけるケアマネジメント」に関する契約が</a:t>
            </a:r>
            <a:r>
              <a:rPr lang="ja-JP" altLang="en-US" sz="2000" b="1" u="sng" dirty="0" smtClean="0">
                <a:solidFill>
                  <a:srgbClr val="FF0000"/>
                </a:solidFill>
              </a:rPr>
              <a:t>必須</a:t>
            </a:r>
            <a:r>
              <a:rPr lang="ja-JP" altLang="en-US" sz="2000" dirty="0" smtClean="0"/>
              <a:t>となる</a:t>
            </a:r>
            <a:endParaRPr lang="en-US" altLang="ja-JP" sz="2000" dirty="0" smtClean="0"/>
          </a:p>
          <a:p>
            <a:pPr marL="0" indent="0">
              <a:buNone/>
            </a:pPr>
            <a:r>
              <a:rPr lang="ja-JP" altLang="en-US" sz="2000" b="1" u="sng" dirty="0" smtClean="0">
                <a:solidFill>
                  <a:srgbClr val="FF0000"/>
                </a:solidFill>
              </a:rPr>
              <a:t>・各事業所で利用者と、必ず契約を行ってください（</a:t>
            </a:r>
            <a:r>
              <a:rPr lang="en-US" altLang="ja-JP" sz="2000" b="1" u="sng" dirty="0" smtClean="0">
                <a:solidFill>
                  <a:srgbClr val="FF0000"/>
                </a:solidFill>
              </a:rPr>
              <a:t>H29.3.31</a:t>
            </a:r>
            <a:r>
              <a:rPr lang="ja-JP" altLang="en-US" sz="2000" b="1" u="sng" dirty="0" smtClean="0">
                <a:solidFill>
                  <a:srgbClr val="FF0000"/>
                </a:solidFill>
              </a:rPr>
              <a:t>までに！）</a:t>
            </a:r>
            <a:endParaRPr kumimoji="1" lang="en-US" altLang="ja-JP" sz="2000" b="1" u="sng" dirty="0" smtClean="0">
              <a:solidFill>
                <a:srgbClr val="FF0000"/>
              </a:solidFill>
            </a:endParaRPr>
          </a:p>
        </p:txBody>
      </p:sp>
      <p:sp>
        <p:nvSpPr>
          <p:cNvPr id="4" name="タイトル 1"/>
          <p:cNvSpPr txBox="1">
            <a:spLocks/>
          </p:cNvSpPr>
          <p:nvPr/>
        </p:nvSpPr>
        <p:spPr>
          <a:xfrm>
            <a:off x="467544" y="3573016"/>
            <a:ext cx="8229600" cy="73536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600" u="sng" dirty="0" smtClean="0"/>
              <a:t>利用者との契約</a:t>
            </a:r>
            <a:endParaRPr lang="ja-JP" altLang="en-US" sz="2600" u="sng" dirty="0"/>
          </a:p>
        </p:txBody>
      </p:sp>
      <p:sp>
        <p:nvSpPr>
          <p:cNvPr id="5"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kumimoji="1" lang="en-US" altLang="ja-JP" sz="1600" dirty="0" smtClean="0">
                <a:solidFill>
                  <a:schemeClr val="tx1"/>
                </a:solidFill>
              </a:rPr>
              <a:t>13</a:t>
            </a:r>
            <a:endParaRPr kumimoji="1" lang="ja-JP" altLang="en-US" sz="1600" dirty="0">
              <a:solidFill>
                <a:schemeClr val="tx1"/>
              </a:solidFill>
            </a:endParaRPr>
          </a:p>
        </p:txBody>
      </p:sp>
      <p:sp>
        <p:nvSpPr>
          <p:cNvPr id="6"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６．</a:t>
            </a:r>
            <a:r>
              <a:rPr lang="ja-JP" altLang="en-US" sz="2000" dirty="0" smtClean="0">
                <a:solidFill>
                  <a:schemeClr val="bg1"/>
                </a:solidFill>
              </a:rPr>
              <a:t>利用者との契約について（事業者）</a:t>
            </a:r>
            <a:endParaRPr lang="ja-JP" altLang="en-US" sz="2000" dirty="0">
              <a:solidFill>
                <a:schemeClr val="bg1"/>
              </a:solidFill>
            </a:endParaRPr>
          </a:p>
        </p:txBody>
      </p:sp>
    </p:spTree>
    <p:extLst>
      <p:ext uri="{BB962C8B-B14F-4D97-AF65-F5344CB8AC3E}">
        <p14:creationId xmlns:p14="http://schemas.microsoft.com/office/powerpoint/2010/main" val="2837061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kumimoji="1" lang="en-US" altLang="ja-JP" dirty="0" smtClean="0"/>
              <a:t>【</a:t>
            </a:r>
            <a:r>
              <a:rPr kumimoji="1" lang="ja-JP" altLang="en-US" dirty="0" smtClean="0"/>
              <a:t>移行時期</a:t>
            </a:r>
            <a:r>
              <a:rPr kumimoji="1" lang="en-US" altLang="ja-JP" dirty="0" smtClean="0"/>
              <a:t>】</a:t>
            </a:r>
          </a:p>
          <a:p>
            <a:pPr marL="0" indent="0">
              <a:buNone/>
            </a:pPr>
            <a:r>
              <a:rPr lang="ja-JP" altLang="en-US" dirty="0"/>
              <a:t>　</a:t>
            </a:r>
            <a:r>
              <a:rPr lang="ja-JP" altLang="en-US" sz="2800" dirty="0" smtClean="0">
                <a:solidFill>
                  <a:srgbClr val="FF0000"/>
                </a:solidFill>
              </a:rPr>
              <a:t>平成２９年４月１日</a:t>
            </a:r>
            <a:endParaRPr lang="en-US" altLang="ja-JP" sz="2800" dirty="0" smtClean="0">
              <a:solidFill>
                <a:srgbClr val="FF0000"/>
              </a:solidFill>
            </a:endParaRPr>
          </a:p>
          <a:p>
            <a:pPr marL="0" indent="0">
              <a:buNone/>
            </a:pPr>
            <a:r>
              <a:rPr lang="ja-JP" altLang="en-US" dirty="0"/>
              <a:t>　</a:t>
            </a:r>
            <a:r>
              <a:rPr lang="ja-JP" altLang="en-US" dirty="0" smtClean="0"/>
              <a:t>　</a:t>
            </a:r>
            <a:r>
              <a:rPr lang="ja-JP" altLang="en-US" sz="2800" dirty="0" smtClean="0"/>
              <a:t>⇒</a:t>
            </a:r>
            <a:r>
              <a:rPr lang="ja-JP" altLang="en-US" sz="2800" u="sng" dirty="0" smtClean="0"/>
              <a:t>猶予期間を設けず、一斉に移行</a:t>
            </a:r>
            <a:r>
              <a:rPr lang="ja-JP" altLang="en-US" sz="2800" dirty="0" smtClean="0"/>
              <a:t>する。</a:t>
            </a:r>
            <a:endParaRPr lang="en-US" altLang="ja-JP" sz="2800" dirty="0" smtClean="0"/>
          </a:p>
          <a:p>
            <a:pPr marL="0" indent="0">
              <a:buNone/>
            </a:pPr>
            <a:r>
              <a:rPr lang="ja-JP" altLang="en-US" dirty="0"/>
              <a:t>　</a:t>
            </a:r>
            <a:r>
              <a:rPr lang="ja-JP" altLang="en-US" dirty="0" smtClean="0"/>
              <a:t>　　　平成</a:t>
            </a:r>
            <a:r>
              <a:rPr lang="en-US" altLang="ja-JP" dirty="0" smtClean="0"/>
              <a:t>29</a:t>
            </a:r>
            <a:r>
              <a:rPr lang="ja-JP" altLang="en-US" dirty="0" smtClean="0"/>
              <a:t>年</a:t>
            </a:r>
            <a:r>
              <a:rPr lang="en-US" altLang="ja-JP" dirty="0" smtClean="0"/>
              <a:t>4</a:t>
            </a:r>
            <a:r>
              <a:rPr lang="ja-JP" altLang="en-US" dirty="0" smtClean="0"/>
              <a:t>月１日以降、全ての介護予防訪問介護及び</a:t>
            </a:r>
            <a:endParaRPr lang="en-US" altLang="ja-JP" dirty="0" smtClean="0"/>
          </a:p>
          <a:p>
            <a:pPr marL="0" indent="0">
              <a:buNone/>
            </a:pPr>
            <a:r>
              <a:rPr lang="ja-JP" altLang="en-US" dirty="0"/>
              <a:t>　</a:t>
            </a:r>
            <a:r>
              <a:rPr lang="ja-JP" altLang="en-US" dirty="0" smtClean="0"/>
              <a:t>　　　介護予防通所介護は、それぞれ訪問型サービス及び</a:t>
            </a:r>
            <a:endParaRPr lang="en-US" altLang="ja-JP" dirty="0" smtClean="0"/>
          </a:p>
          <a:p>
            <a:pPr marL="0" indent="0">
              <a:buNone/>
            </a:pPr>
            <a:r>
              <a:rPr lang="ja-JP" altLang="en-US" dirty="0"/>
              <a:t>　</a:t>
            </a:r>
            <a:r>
              <a:rPr lang="ja-JP" altLang="en-US" dirty="0" smtClean="0"/>
              <a:t>　　　通所型サービスに移行。</a:t>
            </a:r>
            <a:endParaRPr lang="en-US" altLang="ja-JP" dirty="0" smtClean="0"/>
          </a:p>
          <a:p>
            <a:pPr marL="0" indent="0">
              <a:buNone/>
            </a:pPr>
            <a:endParaRPr lang="en-US" altLang="ja-JP" dirty="0" smtClean="0"/>
          </a:p>
        </p:txBody>
      </p:sp>
      <p:sp>
        <p:nvSpPr>
          <p:cNvPr id="4" name="タイトル 3"/>
          <p:cNvSpPr>
            <a:spLocks noGrp="1"/>
          </p:cNvSpPr>
          <p:nvPr>
            <p:ph type="title"/>
          </p:nvPr>
        </p:nvSpPr>
        <p:spPr>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3200" dirty="0" smtClean="0"/>
              <a:t>徳島市における総合事業への移行について</a:t>
            </a:r>
            <a:endParaRPr lang="en-US" altLang="ja-JP" sz="3200" dirty="0"/>
          </a:p>
        </p:txBody>
      </p:sp>
      <p:sp>
        <p:nvSpPr>
          <p:cNvPr id="5" name="下矢印 4"/>
          <p:cNvSpPr/>
          <p:nvPr/>
        </p:nvSpPr>
        <p:spPr>
          <a:xfrm>
            <a:off x="3651366" y="4509120"/>
            <a:ext cx="1584176" cy="51062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フローチャート: 処理 5"/>
          <p:cNvSpPr/>
          <p:nvPr/>
        </p:nvSpPr>
        <p:spPr>
          <a:xfrm>
            <a:off x="611560" y="5157192"/>
            <a:ext cx="7992888" cy="1296144"/>
          </a:xfrm>
          <a:prstGeom prst="flowChart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t>平成２９年４月以降、総合事業において、現行の介護予防訪問介護又は介護予防通所介護に相当するサービスを提供する。</a:t>
            </a:r>
            <a:endParaRPr kumimoji="1" lang="ja-JP" altLang="en-US" sz="2000" dirty="0"/>
          </a:p>
        </p:txBody>
      </p:sp>
      <p:sp>
        <p:nvSpPr>
          <p:cNvPr id="7" name="スライド番号プレースホルダー 5"/>
          <p:cNvSpPr>
            <a:spLocks noGrp="1"/>
          </p:cNvSpPr>
          <p:nvPr>
            <p:ph type="sldNum" sz="quarter" idx="12"/>
          </p:nvPr>
        </p:nvSpPr>
        <p:spPr>
          <a:xfrm>
            <a:off x="8348230" y="6482300"/>
            <a:ext cx="599404" cy="329184"/>
          </a:xfrm>
          <a:solidFill>
            <a:srgbClr val="FFFF00"/>
          </a:solidFill>
        </p:spPr>
        <p:txBody>
          <a:bodyPr/>
          <a:lstStyle/>
          <a:p>
            <a:pPr algn="ctr"/>
            <a:r>
              <a:rPr lang="en-US" altLang="ja-JP" sz="1600" dirty="0">
                <a:solidFill>
                  <a:schemeClr val="tx1"/>
                </a:solidFill>
              </a:rPr>
              <a:t>14</a:t>
            </a:r>
            <a:endParaRPr kumimoji="1" lang="ja-JP" altLang="en-US" sz="1600" dirty="0">
              <a:solidFill>
                <a:schemeClr val="tx1"/>
              </a:solidFill>
            </a:endParaRPr>
          </a:p>
        </p:txBody>
      </p:sp>
      <p:sp>
        <p:nvSpPr>
          <p:cNvPr id="8"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７．</a:t>
            </a:r>
            <a:r>
              <a:rPr lang="ja-JP" altLang="en-US" sz="2000" dirty="0" smtClean="0">
                <a:solidFill>
                  <a:schemeClr val="bg1"/>
                </a:solidFill>
              </a:rPr>
              <a:t>徳島市における総合事業への移行について（移行の時期）</a:t>
            </a:r>
            <a:endParaRPr lang="ja-JP" altLang="en-US" sz="2000" dirty="0">
              <a:solidFill>
                <a:schemeClr val="bg1"/>
              </a:solidFill>
            </a:endParaRPr>
          </a:p>
        </p:txBody>
      </p:sp>
    </p:spTree>
    <p:extLst>
      <p:ext uri="{BB962C8B-B14F-4D97-AF65-F5344CB8AC3E}">
        <p14:creationId xmlns:p14="http://schemas.microsoft.com/office/powerpoint/2010/main" val="849025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928320"/>
          </a:xfrm>
        </p:spPr>
        <p:txBody>
          <a:bodyPr/>
          <a:lstStyle/>
          <a:p>
            <a:pPr marL="0" indent="0">
              <a:buNone/>
            </a:pPr>
            <a:r>
              <a:rPr kumimoji="1" lang="en-US" altLang="ja-JP" dirty="0" smtClean="0"/>
              <a:t>【</a:t>
            </a:r>
            <a:r>
              <a:rPr kumimoji="1" lang="ja-JP" altLang="en-US" dirty="0" smtClean="0"/>
              <a:t>移行内容</a:t>
            </a:r>
            <a:r>
              <a:rPr kumimoji="1" lang="en-US" altLang="ja-JP" dirty="0" smtClean="0"/>
              <a:t>】</a:t>
            </a:r>
          </a:p>
          <a:p>
            <a:pPr marL="0" indent="0">
              <a:lnSpc>
                <a:spcPct val="25000"/>
              </a:lnSpc>
              <a:spcBef>
                <a:spcPts val="0"/>
              </a:spcBef>
              <a:buNone/>
            </a:pPr>
            <a:endParaRPr kumimoji="1" lang="en-US" altLang="ja-JP" dirty="0" smtClean="0"/>
          </a:p>
          <a:p>
            <a:pPr marL="0" indent="0">
              <a:buNone/>
            </a:pPr>
            <a:r>
              <a:rPr lang="ja-JP" altLang="en-US" dirty="0"/>
              <a:t>　</a:t>
            </a:r>
            <a:r>
              <a:rPr lang="ja-JP" altLang="en-US" sz="2800" dirty="0" smtClean="0"/>
              <a:t>みなし指定事業所が実施する</a:t>
            </a:r>
            <a:r>
              <a:rPr lang="ja-JP" altLang="en-US" sz="2800" dirty="0" smtClean="0">
                <a:solidFill>
                  <a:srgbClr val="FF0000"/>
                </a:solidFill>
              </a:rPr>
              <a:t>現行の介護予防訪問介護、介護予防通所介護をメインに移行</a:t>
            </a:r>
            <a:r>
              <a:rPr lang="ja-JP" altLang="en-US" sz="2800" dirty="0" smtClean="0"/>
              <a:t>する。</a:t>
            </a:r>
            <a:endParaRPr lang="en-US" altLang="ja-JP" sz="2800" dirty="0" smtClean="0"/>
          </a:p>
          <a:p>
            <a:pPr marL="0" indent="0">
              <a:lnSpc>
                <a:spcPct val="50000"/>
              </a:lnSpc>
              <a:spcBef>
                <a:spcPts val="0"/>
              </a:spcBef>
              <a:buNone/>
            </a:pPr>
            <a:endParaRPr lang="en-US" altLang="ja-JP" sz="2800" dirty="0" smtClean="0"/>
          </a:p>
          <a:p>
            <a:pPr marL="0" indent="0">
              <a:buNone/>
            </a:pPr>
            <a:r>
              <a:rPr lang="ja-JP" altLang="en-US" dirty="0"/>
              <a:t>　</a:t>
            </a:r>
            <a:r>
              <a:rPr lang="ja-JP" altLang="en-US" dirty="0" smtClean="0"/>
              <a:t>　⇒現在、要支援者でホームヘルプやデイサービスを</a:t>
            </a:r>
            <a:endParaRPr lang="en-US" altLang="ja-JP" dirty="0" smtClean="0"/>
          </a:p>
          <a:p>
            <a:pPr marL="0" indent="0">
              <a:buNone/>
            </a:pPr>
            <a:r>
              <a:rPr lang="ja-JP" altLang="en-US" dirty="0"/>
              <a:t>　</a:t>
            </a:r>
            <a:r>
              <a:rPr lang="ja-JP" altLang="en-US" dirty="0" smtClean="0"/>
              <a:t>　　 利用している方は、</a:t>
            </a:r>
            <a:r>
              <a:rPr lang="ja-JP" altLang="en-US" u="sng" dirty="0" smtClean="0"/>
              <a:t>引き続き同様のサービスを利用可能</a:t>
            </a:r>
            <a:r>
              <a:rPr lang="ja-JP" altLang="en-US" dirty="0" smtClean="0"/>
              <a:t>。</a:t>
            </a:r>
            <a:endParaRPr lang="en-US" altLang="ja-JP" dirty="0" smtClean="0"/>
          </a:p>
          <a:p>
            <a:pPr marL="0" indent="0">
              <a:buNone/>
            </a:pPr>
            <a:r>
              <a:rPr lang="ja-JP" altLang="en-US" dirty="0"/>
              <a:t>　</a:t>
            </a:r>
            <a:r>
              <a:rPr lang="ja-JP" altLang="en-US" dirty="0" smtClean="0"/>
              <a:t>　　 基本的に、</a:t>
            </a:r>
            <a:r>
              <a:rPr lang="ja-JP" altLang="en-US" u="sng" dirty="0" smtClean="0"/>
              <a:t>今あるサービスをそのまま総合事業へ移行</a:t>
            </a:r>
            <a:endParaRPr lang="en-US" altLang="ja-JP" u="sng" dirty="0" smtClean="0"/>
          </a:p>
          <a:p>
            <a:pPr marL="0" indent="0">
              <a:buNone/>
            </a:pPr>
            <a:r>
              <a:rPr lang="ja-JP" altLang="en-US" dirty="0"/>
              <a:t>　</a:t>
            </a:r>
            <a:r>
              <a:rPr lang="ja-JP" altLang="en-US" dirty="0" smtClean="0"/>
              <a:t>　　 </a:t>
            </a:r>
            <a:r>
              <a:rPr lang="ja-JP" altLang="en-US" u="sng" dirty="0" smtClean="0"/>
              <a:t>する</a:t>
            </a:r>
            <a:r>
              <a:rPr lang="ja-JP" altLang="en-US" dirty="0" smtClean="0"/>
              <a:t>という考え方。</a:t>
            </a:r>
            <a:endParaRPr lang="en-US" altLang="ja-JP" dirty="0" smtClean="0"/>
          </a:p>
          <a:p>
            <a:pPr marL="0" indent="0">
              <a:buNone/>
            </a:pPr>
            <a:endParaRPr lang="en-US" altLang="ja-JP" dirty="0" smtClean="0"/>
          </a:p>
        </p:txBody>
      </p:sp>
      <p:sp>
        <p:nvSpPr>
          <p:cNvPr id="5" name="下矢印 4"/>
          <p:cNvSpPr/>
          <p:nvPr/>
        </p:nvSpPr>
        <p:spPr>
          <a:xfrm>
            <a:off x="3626992" y="3879414"/>
            <a:ext cx="1584176" cy="51062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フローチャート: 処理 5"/>
          <p:cNvSpPr/>
          <p:nvPr/>
        </p:nvSpPr>
        <p:spPr>
          <a:xfrm>
            <a:off x="611560" y="4581128"/>
            <a:ext cx="7992888" cy="1872208"/>
          </a:xfrm>
          <a:prstGeom prst="flowChart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en-US" altLang="ja-JP" sz="2000" dirty="0" smtClean="0"/>
              <a:t>※</a:t>
            </a:r>
            <a:r>
              <a:rPr lang="ja-JP" altLang="en-US" sz="2000" dirty="0"/>
              <a:t>　</a:t>
            </a:r>
            <a:r>
              <a:rPr lang="ja-JP" altLang="en-US" sz="2000" dirty="0" smtClean="0"/>
              <a:t>移行後は、介護事業所の専門職が行う従来のサービスのほか、</a:t>
            </a:r>
            <a:endParaRPr lang="en-US" altLang="ja-JP" sz="2000" dirty="0" smtClean="0"/>
          </a:p>
          <a:p>
            <a:r>
              <a:rPr kumimoji="1" lang="ja-JP" altLang="en-US" sz="2000" dirty="0"/>
              <a:t>　</a:t>
            </a:r>
            <a:r>
              <a:rPr lang="ja-JP" altLang="en-US" sz="2000" dirty="0"/>
              <a:t> </a:t>
            </a:r>
            <a:r>
              <a:rPr lang="en-US" altLang="ja-JP" sz="2000" dirty="0" smtClean="0"/>
              <a:t>NPO</a:t>
            </a:r>
            <a:r>
              <a:rPr lang="ja-JP" altLang="en-US" sz="2000" dirty="0" err="1" smtClean="0"/>
              <a:t>、</a:t>
            </a:r>
            <a:r>
              <a:rPr lang="ja-JP" altLang="en-US" sz="2000" dirty="0" smtClean="0"/>
              <a:t>ボランティア、介護を必要としない高齢者等多様な担い手による</a:t>
            </a:r>
            <a:endParaRPr lang="en-US" altLang="ja-JP" sz="2000" dirty="0" smtClean="0"/>
          </a:p>
          <a:p>
            <a:r>
              <a:rPr kumimoji="1" lang="ja-JP" altLang="en-US" sz="2000" dirty="0"/>
              <a:t>　</a:t>
            </a:r>
            <a:r>
              <a:rPr kumimoji="1" lang="ja-JP" altLang="en-US" sz="2000" dirty="0" smtClean="0"/>
              <a:t>生活援助などの多様なサービスが介護保険制度の中で実施できるよう</a:t>
            </a:r>
            <a:endParaRPr kumimoji="1" lang="en-US" altLang="ja-JP" sz="2000" dirty="0" smtClean="0"/>
          </a:p>
          <a:p>
            <a:r>
              <a:rPr lang="ja-JP" altLang="en-US" sz="2000" dirty="0"/>
              <a:t>　</a:t>
            </a:r>
            <a:r>
              <a:rPr lang="ja-JP" altLang="en-US" sz="2000" dirty="0" smtClean="0"/>
              <a:t>になることから、地域の皆様とともにサービスの開拓に取り組んでいく。</a:t>
            </a:r>
            <a:endParaRPr kumimoji="1" lang="ja-JP" altLang="en-US" sz="2000" dirty="0"/>
          </a:p>
        </p:txBody>
      </p:sp>
      <p:sp>
        <p:nvSpPr>
          <p:cNvPr id="7" name="スライド番号プレースホルダー 5"/>
          <p:cNvSpPr>
            <a:spLocks noGrp="1"/>
          </p:cNvSpPr>
          <p:nvPr>
            <p:ph type="sldNum" sz="quarter" idx="12"/>
          </p:nvPr>
        </p:nvSpPr>
        <p:spPr>
          <a:xfrm>
            <a:off x="8348230" y="6482300"/>
            <a:ext cx="599404" cy="329184"/>
          </a:xfrm>
          <a:solidFill>
            <a:srgbClr val="FFFF00"/>
          </a:solidFill>
        </p:spPr>
        <p:txBody>
          <a:bodyPr/>
          <a:lstStyle/>
          <a:p>
            <a:pPr algn="ctr"/>
            <a:r>
              <a:rPr lang="en-US" altLang="ja-JP" sz="1600" dirty="0">
                <a:solidFill>
                  <a:schemeClr val="tx1"/>
                </a:solidFill>
              </a:rPr>
              <a:t>15</a:t>
            </a:r>
            <a:endParaRPr kumimoji="1" lang="ja-JP" altLang="en-US" sz="1600" dirty="0">
              <a:solidFill>
                <a:schemeClr val="tx1"/>
              </a:solidFill>
            </a:endParaRPr>
          </a:p>
        </p:txBody>
      </p:sp>
      <p:sp>
        <p:nvSpPr>
          <p:cNvPr id="8"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７．</a:t>
            </a:r>
            <a:r>
              <a:rPr lang="ja-JP" altLang="en-US" sz="2000" dirty="0" smtClean="0">
                <a:solidFill>
                  <a:schemeClr val="bg1"/>
                </a:solidFill>
              </a:rPr>
              <a:t>徳島市における総合事業への移行について（移行する内容）</a:t>
            </a:r>
            <a:endParaRPr lang="ja-JP" altLang="en-US" sz="2000" dirty="0">
              <a:solidFill>
                <a:schemeClr val="bg1"/>
              </a:solidFill>
            </a:endParaRPr>
          </a:p>
        </p:txBody>
      </p:sp>
    </p:spTree>
    <p:extLst>
      <p:ext uri="{BB962C8B-B14F-4D97-AF65-F5344CB8AC3E}">
        <p14:creationId xmlns:p14="http://schemas.microsoft.com/office/powerpoint/2010/main" val="58234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928320"/>
          </a:xfrm>
        </p:spPr>
        <p:txBody>
          <a:bodyPr/>
          <a:lstStyle/>
          <a:p>
            <a:pPr marL="0" indent="0">
              <a:buNone/>
            </a:pPr>
            <a:r>
              <a:rPr kumimoji="1" lang="en-US" altLang="ja-JP" dirty="0" smtClean="0"/>
              <a:t>【</a:t>
            </a:r>
            <a:r>
              <a:rPr kumimoji="1" lang="ja-JP" altLang="en-US" dirty="0" smtClean="0"/>
              <a:t>介護予防・生活支援サービスを受けることができる者</a:t>
            </a:r>
            <a:r>
              <a:rPr kumimoji="1" lang="en-US" altLang="ja-JP" dirty="0" smtClean="0"/>
              <a:t>】</a:t>
            </a:r>
          </a:p>
          <a:p>
            <a:pPr marL="0" indent="0">
              <a:lnSpc>
                <a:spcPct val="25000"/>
              </a:lnSpc>
              <a:spcBef>
                <a:spcPts val="0"/>
              </a:spcBef>
              <a:buNone/>
            </a:pPr>
            <a:endParaRPr kumimoji="1" lang="en-US" altLang="ja-JP" dirty="0" smtClean="0"/>
          </a:p>
          <a:p>
            <a:pPr marL="0" indent="0">
              <a:buNone/>
            </a:pPr>
            <a:r>
              <a:rPr lang="ja-JP" altLang="en-US" dirty="0"/>
              <a:t>　</a:t>
            </a:r>
            <a:r>
              <a:rPr lang="ja-JP" altLang="en-US" sz="2200" dirty="0" smtClean="0"/>
              <a:t>①要支援認定を受けた者全員（２号保険者も含む）</a:t>
            </a:r>
            <a:endParaRPr lang="en-US" altLang="ja-JP" sz="2200" dirty="0" smtClean="0"/>
          </a:p>
          <a:p>
            <a:pPr marL="0" indent="0">
              <a:buNone/>
            </a:pPr>
            <a:r>
              <a:rPr lang="ja-JP" altLang="en-US" sz="2200" dirty="0"/>
              <a:t>　</a:t>
            </a:r>
            <a:r>
              <a:rPr lang="ja-JP" altLang="en-US" sz="2200" dirty="0" smtClean="0"/>
              <a:t>　　　 ⇒介護保険被保険者証の要介護状態区分等に</a:t>
            </a:r>
            <a:endParaRPr lang="en-US" altLang="ja-JP" sz="2200" dirty="0" smtClean="0"/>
          </a:p>
          <a:p>
            <a:pPr marL="0" indent="0">
              <a:buNone/>
            </a:pPr>
            <a:r>
              <a:rPr lang="ja-JP" altLang="en-US" sz="2200" dirty="0"/>
              <a:t>　</a:t>
            </a:r>
            <a:r>
              <a:rPr lang="ja-JP" altLang="en-US" sz="2200" dirty="0" smtClean="0"/>
              <a:t>　　　　　「要支援１」もしくは「要支援２」と印字されている者</a:t>
            </a:r>
            <a:endParaRPr lang="en-US" altLang="ja-JP" sz="2200" dirty="0" smtClean="0"/>
          </a:p>
          <a:p>
            <a:pPr marL="0" indent="0">
              <a:lnSpc>
                <a:spcPct val="50000"/>
              </a:lnSpc>
              <a:spcBef>
                <a:spcPts val="0"/>
              </a:spcBef>
              <a:buNone/>
            </a:pPr>
            <a:r>
              <a:rPr lang="ja-JP" altLang="en-US" dirty="0"/>
              <a:t>　</a:t>
            </a:r>
            <a:endParaRPr lang="en-US" altLang="ja-JP" dirty="0" smtClean="0"/>
          </a:p>
          <a:p>
            <a:pPr marL="0" indent="0">
              <a:buNone/>
            </a:pPr>
            <a:r>
              <a:rPr lang="ja-JP" altLang="en-US" sz="2200" dirty="0"/>
              <a:t>　</a:t>
            </a:r>
            <a:r>
              <a:rPr lang="ja-JP" altLang="en-US" sz="2200" dirty="0" smtClean="0"/>
              <a:t>②基本チェックリストの記入内容が、事業対象基準に該当した者。</a:t>
            </a:r>
            <a:endParaRPr lang="en-US" altLang="ja-JP" sz="2200" dirty="0" smtClean="0"/>
          </a:p>
          <a:p>
            <a:pPr marL="0" indent="0">
              <a:buNone/>
            </a:pPr>
            <a:r>
              <a:rPr lang="ja-JP" altLang="en-US" sz="2200" dirty="0"/>
              <a:t>　</a:t>
            </a:r>
            <a:r>
              <a:rPr lang="ja-JP" altLang="en-US" sz="2200" dirty="0" smtClean="0"/>
              <a:t>　（２号保険者は除く）</a:t>
            </a:r>
            <a:endParaRPr lang="en-US" altLang="ja-JP" sz="2200" dirty="0" smtClean="0"/>
          </a:p>
          <a:p>
            <a:pPr marL="0" indent="0">
              <a:buNone/>
            </a:pPr>
            <a:r>
              <a:rPr lang="ja-JP" altLang="en-US" sz="2200" dirty="0"/>
              <a:t>　</a:t>
            </a:r>
            <a:r>
              <a:rPr lang="ja-JP" altLang="en-US" sz="2200" dirty="0" smtClean="0"/>
              <a:t>　　　 ⇒介護保険被保険者証の要介護状態区分等に</a:t>
            </a:r>
            <a:endParaRPr lang="en-US" altLang="ja-JP" sz="2200" dirty="0" smtClean="0"/>
          </a:p>
          <a:p>
            <a:pPr marL="0" indent="0">
              <a:buNone/>
            </a:pPr>
            <a:r>
              <a:rPr lang="ja-JP" altLang="en-US" sz="2200" dirty="0"/>
              <a:t>　</a:t>
            </a:r>
            <a:r>
              <a:rPr lang="ja-JP" altLang="en-US" sz="2200" dirty="0" smtClean="0"/>
              <a:t>　　　　　「事業対象者（予防相当）」または「事業対象者」（予定）</a:t>
            </a:r>
            <a:endParaRPr lang="en-US" altLang="ja-JP" sz="2200" dirty="0" smtClean="0"/>
          </a:p>
          <a:p>
            <a:pPr marL="0" indent="0">
              <a:buNone/>
            </a:pPr>
            <a:r>
              <a:rPr lang="ja-JP" altLang="en-US" sz="2200" dirty="0"/>
              <a:t>　</a:t>
            </a:r>
            <a:r>
              <a:rPr lang="ja-JP" altLang="en-US" sz="2200" dirty="0" smtClean="0"/>
              <a:t>　　　　　と印字されている者</a:t>
            </a:r>
            <a:endParaRPr lang="en-US" altLang="ja-JP" sz="2200" dirty="0" smtClean="0"/>
          </a:p>
          <a:p>
            <a:pPr marL="0" indent="0">
              <a:lnSpc>
                <a:spcPct val="50000"/>
              </a:lnSpc>
              <a:spcBef>
                <a:spcPts val="0"/>
              </a:spcBef>
              <a:buNone/>
            </a:pPr>
            <a:endParaRPr lang="en-US" altLang="ja-JP" sz="2200" dirty="0"/>
          </a:p>
          <a:p>
            <a:pPr marL="0" indent="0">
              <a:buNone/>
            </a:pPr>
            <a:r>
              <a:rPr lang="ja-JP" altLang="en-US" sz="2200" dirty="0" smtClean="0"/>
              <a:t>　</a:t>
            </a:r>
            <a:r>
              <a:rPr lang="en-US" altLang="ja-JP" sz="2200" dirty="0" smtClean="0"/>
              <a:t>※</a:t>
            </a:r>
            <a:r>
              <a:rPr lang="ja-JP" altLang="en-US" sz="2200" dirty="0" smtClean="0"/>
              <a:t>住所地特例者は、住民登録のある自治体の制度に倣う。</a:t>
            </a:r>
            <a:endParaRPr lang="en-US" altLang="ja-JP" sz="2200" dirty="0" smtClean="0"/>
          </a:p>
          <a:p>
            <a:pPr marL="0" indent="0">
              <a:buNone/>
            </a:pPr>
            <a:endParaRPr lang="en-US" altLang="ja-JP" dirty="0" smtClean="0"/>
          </a:p>
        </p:txBody>
      </p:sp>
      <p:sp>
        <p:nvSpPr>
          <p:cNvPr id="6" name="フローチャート: 処理 5"/>
          <p:cNvSpPr/>
          <p:nvPr/>
        </p:nvSpPr>
        <p:spPr>
          <a:xfrm>
            <a:off x="611560" y="5157192"/>
            <a:ext cx="7992888" cy="1296144"/>
          </a:xfrm>
          <a:prstGeom prst="flowChart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en-US" altLang="ja-JP" sz="2400" dirty="0" smtClean="0"/>
              <a:t>※</a:t>
            </a:r>
            <a:r>
              <a:rPr lang="ja-JP" altLang="en-US" sz="2400" dirty="0"/>
              <a:t>　</a:t>
            </a:r>
            <a:r>
              <a:rPr lang="ja-JP" altLang="en-US" sz="2400" dirty="0" smtClean="0"/>
              <a:t>今まで要支援認定を受けていた利用者が、総合事業のみを利用する場合（予防給付の利用なし）でも、要支援認定を受けることは今までどおり可能。</a:t>
            </a:r>
            <a:endParaRPr kumimoji="1" lang="ja-JP" altLang="en-US" sz="2400" dirty="0"/>
          </a:p>
        </p:txBody>
      </p:sp>
      <p:sp>
        <p:nvSpPr>
          <p:cNvPr id="4" name="スライド番号プレースホルダー 5"/>
          <p:cNvSpPr>
            <a:spLocks noGrp="1"/>
          </p:cNvSpPr>
          <p:nvPr>
            <p:ph type="sldNum" sz="quarter" idx="12"/>
          </p:nvPr>
        </p:nvSpPr>
        <p:spPr>
          <a:xfrm>
            <a:off x="8348230" y="6482300"/>
            <a:ext cx="599404" cy="329184"/>
          </a:xfrm>
          <a:solidFill>
            <a:srgbClr val="FFFF00"/>
          </a:solidFill>
        </p:spPr>
        <p:txBody>
          <a:bodyPr/>
          <a:lstStyle/>
          <a:p>
            <a:pPr algn="ctr"/>
            <a:r>
              <a:rPr lang="en-US" altLang="ja-JP" sz="1600" dirty="0">
                <a:solidFill>
                  <a:schemeClr val="tx1"/>
                </a:solidFill>
              </a:rPr>
              <a:t>16</a:t>
            </a:r>
            <a:endParaRPr kumimoji="1" lang="ja-JP" altLang="en-US" sz="1600" dirty="0">
              <a:solidFill>
                <a:schemeClr val="tx1"/>
              </a:solidFill>
            </a:endParaRPr>
          </a:p>
        </p:txBody>
      </p:sp>
      <p:sp>
        <p:nvSpPr>
          <p:cNvPr id="5"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７．</a:t>
            </a:r>
            <a:r>
              <a:rPr lang="ja-JP" altLang="en-US" sz="2000" dirty="0" smtClean="0">
                <a:solidFill>
                  <a:schemeClr val="bg1"/>
                </a:solidFill>
              </a:rPr>
              <a:t>徳島市における総合事業への移行について（対象者）</a:t>
            </a:r>
            <a:endParaRPr lang="ja-JP" altLang="en-US" sz="2000" dirty="0">
              <a:solidFill>
                <a:schemeClr val="bg1"/>
              </a:solidFill>
            </a:endParaRPr>
          </a:p>
        </p:txBody>
      </p:sp>
    </p:spTree>
    <p:extLst>
      <p:ext uri="{BB962C8B-B14F-4D97-AF65-F5344CB8AC3E}">
        <p14:creationId xmlns:p14="http://schemas.microsoft.com/office/powerpoint/2010/main" val="2942659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1788412487"/>
              </p:ext>
            </p:extLst>
          </p:nvPr>
        </p:nvGraphicFramePr>
        <p:xfrm>
          <a:off x="476672" y="383586"/>
          <a:ext cx="7902624" cy="6265398"/>
        </p:xfrm>
        <a:graphic>
          <a:graphicData uri="http://schemas.openxmlformats.org/presentationml/2006/ole">
            <mc:AlternateContent xmlns:mc="http://schemas.openxmlformats.org/markup-compatibility/2006">
              <mc:Choice xmlns:v="urn:schemas-microsoft-com:vml" Requires="v">
                <p:oleObj spid="_x0000_s21548" name="ビットマップ イメージ" r:id="rId3" imgW="33171429" imgH="16009524" progId="Paint.Picture">
                  <p:embed/>
                </p:oleObj>
              </mc:Choice>
              <mc:Fallback>
                <p:oleObj name="ビットマップ イメージ" r:id="rId3" imgW="33171429" imgH="16009524"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72" y="383586"/>
                        <a:ext cx="7902624" cy="6265398"/>
                      </a:xfrm>
                      <a:prstGeom prst="rect">
                        <a:avLst/>
                      </a:prstGeom>
                      <a:noFill/>
                    </p:spPr>
                  </p:pic>
                </p:oleObj>
              </mc:Fallback>
            </mc:AlternateContent>
          </a:graphicData>
        </a:graphic>
      </p:graphicFrame>
      <p:sp>
        <p:nvSpPr>
          <p:cNvPr id="2" name="タイトル 1"/>
          <p:cNvSpPr>
            <a:spLocks noGrp="1"/>
          </p:cNvSpPr>
          <p:nvPr>
            <p:ph type="title"/>
          </p:nvPr>
        </p:nvSpPr>
        <p:spPr>
          <a:xfrm>
            <a:off x="457200" y="0"/>
            <a:ext cx="8229600" cy="375320"/>
          </a:xfrm>
        </p:spPr>
        <p:txBody>
          <a:bodyPr>
            <a:normAutofit fontScale="90000"/>
          </a:bodyPr>
          <a:lstStyle/>
          <a:p>
            <a:r>
              <a:rPr lang="ja-JP" altLang="en-US" sz="2000" dirty="0" smtClean="0">
                <a:solidFill>
                  <a:schemeClr val="bg1"/>
                </a:solidFill>
              </a:rPr>
              <a:t>８．</a:t>
            </a:r>
            <a:r>
              <a:rPr lang="ja-JP" altLang="en-US" sz="2000" dirty="0">
                <a:solidFill>
                  <a:schemeClr val="bg1"/>
                </a:solidFill>
              </a:rPr>
              <a:t>対象者と利用手続き</a:t>
            </a:r>
            <a:endParaRPr kumimoji="1" lang="ja-JP" altLang="en-US" sz="2000" dirty="0">
              <a:solidFill>
                <a:schemeClr val="bg1"/>
              </a:solidFill>
            </a:endParaRPr>
          </a:p>
        </p:txBody>
      </p:sp>
      <p:sp>
        <p:nvSpPr>
          <p:cNvPr id="6" name="スライド番号プレースホルダー 5"/>
          <p:cNvSpPr>
            <a:spLocks noGrp="1"/>
          </p:cNvSpPr>
          <p:nvPr>
            <p:ph type="sldNum" sz="quarter" idx="12"/>
          </p:nvPr>
        </p:nvSpPr>
        <p:spPr>
          <a:xfrm>
            <a:off x="8232738" y="6453336"/>
            <a:ext cx="599404" cy="329184"/>
          </a:xfrm>
          <a:solidFill>
            <a:srgbClr val="FFFF00"/>
          </a:solidFill>
        </p:spPr>
        <p:txBody>
          <a:bodyPr/>
          <a:lstStyle/>
          <a:p>
            <a:pPr algn="ctr"/>
            <a:r>
              <a:rPr kumimoji="1" lang="en-US" altLang="ja-JP" sz="1600" dirty="0" smtClean="0">
                <a:solidFill>
                  <a:schemeClr val="tx1"/>
                </a:solidFill>
              </a:rPr>
              <a:t>17</a:t>
            </a:r>
            <a:endParaRPr kumimoji="1" lang="ja-JP" altLang="en-US" sz="1600" dirty="0">
              <a:solidFill>
                <a:schemeClr val="tx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正方形/長方形 6"/>
          <p:cNvSpPr/>
          <p:nvPr/>
        </p:nvSpPr>
        <p:spPr>
          <a:xfrm>
            <a:off x="683568" y="5517232"/>
            <a:ext cx="6696744"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ja-JP" sz="1600" dirty="0" smtClean="0"/>
              <a:t>【</a:t>
            </a:r>
            <a:r>
              <a:rPr lang="ja-JP" altLang="en-US" sz="1600" dirty="0" smtClean="0"/>
              <a:t>要介護状態区分等欄</a:t>
            </a:r>
            <a:r>
              <a:rPr lang="en-US" altLang="ja-JP" sz="1600" dirty="0" smtClean="0"/>
              <a:t>】</a:t>
            </a:r>
          </a:p>
          <a:p>
            <a:r>
              <a:rPr kumimoji="1" lang="ja-JP" altLang="en-US" sz="1600" dirty="0" smtClean="0"/>
              <a:t>「事業対象者（予防相当）」または「事業対象者」と表示（予定）</a:t>
            </a:r>
            <a:endParaRPr kumimoji="1" lang="ja-JP" altLang="en-US" sz="1600" dirty="0"/>
          </a:p>
        </p:txBody>
      </p:sp>
      <p:cxnSp>
        <p:nvCxnSpPr>
          <p:cNvPr id="12" name="直線矢印コネクタ 11"/>
          <p:cNvCxnSpPr/>
          <p:nvPr/>
        </p:nvCxnSpPr>
        <p:spPr>
          <a:xfrm flipV="1">
            <a:off x="899592" y="1124744"/>
            <a:ext cx="2808312" cy="4392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5868144" y="1628800"/>
            <a:ext cx="2664296"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600" dirty="0" smtClean="0"/>
              <a:t>【</a:t>
            </a:r>
            <a:r>
              <a:rPr kumimoji="1" lang="ja-JP" altLang="en-US" sz="1600" dirty="0" smtClean="0"/>
              <a:t>認定年月日欄</a:t>
            </a:r>
            <a:r>
              <a:rPr kumimoji="1" lang="en-US" altLang="ja-JP" sz="1600" dirty="0" smtClean="0"/>
              <a:t>】</a:t>
            </a:r>
          </a:p>
          <a:p>
            <a:r>
              <a:rPr lang="ja-JP" altLang="en-US" sz="1600" dirty="0" smtClean="0"/>
              <a:t>基本チェックリスト実施日</a:t>
            </a:r>
            <a:endParaRPr kumimoji="1" lang="ja-JP" altLang="en-US" sz="1600" dirty="0"/>
          </a:p>
        </p:txBody>
      </p:sp>
      <p:cxnSp>
        <p:nvCxnSpPr>
          <p:cNvPr id="16" name="直線矢印コネクタ 15"/>
          <p:cNvCxnSpPr/>
          <p:nvPr/>
        </p:nvCxnSpPr>
        <p:spPr>
          <a:xfrm flipH="1" flipV="1">
            <a:off x="5292080" y="1700808"/>
            <a:ext cx="576064" cy="2160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12995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476672"/>
            <a:ext cx="8784976" cy="6000328"/>
          </a:xfrm>
        </p:spPr>
        <p:txBody>
          <a:bodyPr/>
          <a:lstStyle/>
          <a:p>
            <a:pPr marL="0" indent="0">
              <a:buNone/>
            </a:pPr>
            <a:endParaRPr kumimoji="1" lang="en-US" altLang="ja-JP" dirty="0" smtClean="0"/>
          </a:p>
          <a:p>
            <a:pPr marL="0" indent="0">
              <a:buNone/>
            </a:pPr>
            <a:r>
              <a:rPr lang="ja-JP" altLang="en-US" dirty="0" smtClean="0"/>
              <a:t>　　　</a:t>
            </a:r>
            <a:endParaRPr kumimoji="1" lang="en-US" altLang="ja-JP" dirty="0" smtClean="0"/>
          </a:p>
          <a:p>
            <a:pPr marL="0" indent="0">
              <a:buNone/>
            </a:pPr>
            <a:r>
              <a:rPr lang="ja-JP" altLang="en-US" dirty="0"/>
              <a:t>　</a:t>
            </a:r>
            <a:r>
              <a:rPr lang="ja-JP" altLang="en-US" dirty="0" smtClean="0"/>
              <a:t>　</a:t>
            </a:r>
            <a:endParaRPr kumimoji="1" lang="ja-JP" altLang="en-US" dirty="0"/>
          </a:p>
        </p:txBody>
      </p:sp>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９．</a:t>
            </a:r>
            <a:r>
              <a:rPr lang="ja-JP" altLang="en-US" sz="2000" dirty="0" smtClean="0">
                <a:solidFill>
                  <a:schemeClr val="bg1"/>
                </a:solidFill>
              </a:rPr>
              <a:t>総合事業のサービス利用までの流れ（新規申請者の場合）</a:t>
            </a:r>
            <a:endParaRPr lang="ja-JP" altLang="en-US" sz="2000" dirty="0">
              <a:solidFill>
                <a:schemeClr val="bg1"/>
              </a:solidFill>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928991"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5"/>
          <p:cNvSpPr>
            <a:spLocks noGrp="1"/>
          </p:cNvSpPr>
          <p:nvPr>
            <p:ph type="sldNum" sz="quarter" idx="12"/>
          </p:nvPr>
        </p:nvSpPr>
        <p:spPr>
          <a:xfrm>
            <a:off x="8172400" y="6453336"/>
            <a:ext cx="599404" cy="329184"/>
          </a:xfrm>
          <a:solidFill>
            <a:srgbClr val="FFFF00"/>
          </a:solidFill>
        </p:spPr>
        <p:txBody>
          <a:bodyPr/>
          <a:lstStyle/>
          <a:p>
            <a:pPr algn="ctr"/>
            <a:r>
              <a:rPr kumimoji="1" lang="en-US" altLang="ja-JP" sz="1600" dirty="0" smtClean="0">
                <a:solidFill>
                  <a:schemeClr val="tx1"/>
                </a:solidFill>
              </a:rPr>
              <a:t>18</a:t>
            </a:r>
            <a:endParaRPr kumimoji="1" lang="ja-JP" altLang="en-US" sz="1600" dirty="0">
              <a:solidFill>
                <a:schemeClr val="tx1"/>
              </a:solidFill>
            </a:endParaRPr>
          </a:p>
        </p:txBody>
      </p:sp>
      <p:sp>
        <p:nvSpPr>
          <p:cNvPr id="2" name="正方形/長方形 1"/>
          <p:cNvSpPr/>
          <p:nvPr/>
        </p:nvSpPr>
        <p:spPr>
          <a:xfrm>
            <a:off x="4355976" y="375320"/>
            <a:ext cx="4680519" cy="317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rPr>
              <a:t>※</a:t>
            </a:r>
            <a:r>
              <a:rPr kumimoji="1" lang="ja-JP" altLang="en-US" sz="1050" dirty="0" smtClean="0">
                <a:solidFill>
                  <a:schemeClr val="tx1"/>
                </a:solidFill>
              </a:rPr>
              <a:t>第</a:t>
            </a:r>
            <a:r>
              <a:rPr kumimoji="1" lang="en-US" altLang="ja-JP" sz="1050" dirty="0" smtClean="0">
                <a:solidFill>
                  <a:schemeClr val="tx1"/>
                </a:solidFill>
              </a:rPr>
              <a:t>2</a:t>
            </a:r>
            <a:r>
              <a:rPr kumimoji="1" lang="ja-JP" altLang="en-US" sz="1050" dirty="0" smtClean="0">
                <a:solidFill>
                  <a:schemeClr val="tx1"/>
                </a:solidFill>
              </a:rPr>
              <a:t>号被保険者は要介護認定等申請を行う。（基本チェックリストは不可）</a:t>
            </a:r>
            <a:endParaRPr kumimoji="1" lang="ja-JP" altLang="en-US" sz="1050" dirty="0">
              <a:solidFill>
                <a:schemeClr val="tx1"/>
              </a:solidFill>
            </a:endParaRPr>
          </a:p>
        </p:txBody>
      </p:sp>
    </p:spTree>
    <p:extLst>
      <p:ext uri="{BB962C8B-B14F-4D97-AF65-F5344CB8AC3E}">
        <p14:creationId xmlns:p14="http://schemas.microsoft.com/office/powerpoint/2010/main" val="1293498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533400"/>
            <a:ext cx="8568952" cy="990600"/>
          </a:xfrm>
          <a:ln/>
        </p:spPr>
        <p:style>
          <a:lnRef idx="2">
            <a:schemeClr val="accent6"/>
          </a:lnRef>
          <a:fillRef idx="1">
            <a:schemeClr val="lt1"/>
          </a:fillRef>
          <a:effectRef idx="0">
            <a:schemeClr val="accent6"/>
          </a:effectRef>
          <a:fontRef idx="minor">
            <a:schemeClr val="dk1"/>
          </a:fontRef>
        </p:style>
        <p:txBody>
          <a:bodyPr>
            <a:normAutofit/>
          </a:bodyPr>
          <a:lstStyle/>
          <a:p>
            <a:r>
              <a:rPr lang="ja-JP" altLang="en-US" sz="1600" dirty="0" smtClean="0"/>
              <a:t>介護保険法第</a:t>
            </a:r>
            <a:r>
              <a:rPr lang="en-US" altLang="ja-JP" sz="1600" dirty="0" smtClean="0"/>
              <a:t>115</a:t>
            </a:r>
            <a:r>
              <a:rPr lang="ja-JP" altLang="en-US" sz="1600" dirty="0" smtClean="0"/>
              <a:t>条の</a:t>
            </a:r>
            <a:r>
              <a:rPr lang="en-US" altLang="ja-JP" sz="1600" dirty="0" smtClean="0"/>
              <a:t>45</a:t>
            </a:r>
            <a:r>
              <a:rPr lang="ja-JP" altLang="en-US" sz="1600" dirty="0" smtClean="0"/>
              <a:t>第１項より</a:t>
            </a:r>
            <a:r>
              <a:rPr lang="en-US" altLang="ja-JP" sz="1600" dirty="0" smtClean="0"/>
              <a:t/>
            </a:r>
            <a:br>
              <a:rPr lang="en-US" altLang="ja-JP" sz="1600" dirty="0" smtClean="0"/>
            </a:br>
            <a:r>
              <a:rPr lang="ja-JP" altLang="en-US" sz="1600" dirty="0" smtClean="0"/>
              <a:t>「市町村が中心となって、地域の実情に応じて、住民等の多様な主体が参画し、要支援認定者等に対する効果的かつ効率的な支援等を可能とすることを目指すもの。」</a:t>
            </a:r>
            <a:endParaRPr kumimoji="1" lang="ja-JP" altLang="en-US" sz="1600" dirty="0"/>
          </a:p>
        </p:txBody>
      </p:sp>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１．「介護予防・日常生活支援総合事業」とは</a:t>
            </a:r>
            <a:endParaRPr lang="ja-JP" altLang="en-US" sz="2000" dirty="0">
              <a:solidFill>
                <a:schemeClr val="bg1"/>
              </a:solidFill>
            </a:endParaRPr>
          </a:p>
        </p:txBody>
      </p:sp>
      <p:sp>
        <p:nvSpPr>
          <p:cNvPr id="5" name="スライド番号プレースホルダー 5"/>
          <p:cNvSpPr>
            <a:spLocks noGrp="1"/>
          </p:cNvSpPr>
          <p:nvPr>
            <p:ph type="sldNum" sz="quarter" idx="12"/>
          </p:nvPr>
        </p:nvSpPr>
        <p:spPr>
          <a:xfrm>
            <a:off x="8316416" y="6453336"/>
            <a:ext cx="599404" cy="329184"/>
          </a:xfrm>
          <a:solidFill>
            <a:srgbClr val="FFFF00"/>
          </a:solidFill>
        </p:spPr>
        <p:txBody>
          <a:bodyPr/>
          <a:lstStyle/>
          <a:p>
            <a:pPr algn="ctr"/>
            <a:r>
              <a:rPr lang="en-US" altLang="ja-JP" sz="1600" dirty="0">
                <a:solidFill>
                  <a:schemeClr val="tx1"/>
                </a:solidFill>
              </a:rPr>
              <a:t>1</a:t>
            </a:r>
            <a:endParaRPr kumimoji="1" lang="ja-JP" altLang="en-US" sz="1600" dirty="0">
              <a:solidFill>
                <a:schemeClr val="tx1"/>
              </a:solidFill>
            </a:endParaRPr>
          </a:p>
        </p:txBody>
      </p:sp>
      <p:sp>
        <p:nvSpPr>
          <p:cNvPr id="6" name="コンテンツ プレースホルダー 5"/>
          <p:cNvSpPr>
            <a:spLocks noGrp="1"/>
          </p:cNvSpPr>
          <p:nvPr>
            <p:ph idx="1"/>
          </p:nvPr>
        </p:nvSpPr>
        <p:spPr/>
        <p:txBody>
          <a:bodyPr>
            <a:normAutofit/>
          </a:bodyPr>
          <a:lstStyle/>
          <a:p>
            <a:pPr marL="0" indent="0">
              <a:buNone/>
            </a:pPr>
            <a:r>
              <a:rPr lang="ja-JP" altLang="en-US" sz="1600" dirty="0"/>
              <a:t>　</a:t>
            </a:r>
            <a:r>
              <a:rPr lang="ja-JP" altLang="en-US" sz="1600" dirty="0" smtClean="0"/>
              <a:t>介護や生活支援を必要とする高齢者や、ひとり暮らし高齢者や高齢者のみ世帯が増える中、生活の継続に必要な買い物や掃除の支援、高齢者が生きがいを持って参加できる活動が、これまで以上に必要になると見込まれます。</a:t>
            </a:r>
            <a:endParaRPr lang="en-US" altLang="ja-JP" sz="1600" dirty="0" smtClean="0"/>
          </a:p>
          <a:p>
            <a:pPr marL="0" indent="0">
              <a:buNone/>
            </a:pPr>
            <a:r>
              <a:rPr lang="ja-JP" altLang="en-US" sz="1600" dirty="0" smtClean="0">
                <a:solidFill>
                  <a:schemeClr val="accent6">
                    <a:lumMod val="75000"/>
                  </a:schemeClr>
                </a:solidFill>
              </a:rPr>
              <a:t>・・・・・</a:t>
            </a:r>
            <a:endParaRPr lang="en-US" altLang="ja-JP" sz="1600" dirty="0" smtClean="0">
              <a:solidFill>
                <a:schemeClr val="accent6">
                  <a:lumMod val="75000"/>
                </a:schemeClr>
              </a:solidFill>
            </a:endParaRPr>
          </a:p>
          <a:p>
            <a:pPr marL="0" indent="0">
              <a:buNone/>
            </a:pPr>
            <a:r>
              <a:rPr kumimoji="1" lang="ja-JP" altLang="en-US" sz="1600" dirty="0"/>
              <a:t>　</a:t>
            </a:r>
            <a:r>
              <a:rPr kumimoji="1" lang="ja-JP" altLang="en-US" sz="1600" dirty="0" smtClean="0"/>
              <a:t>このため、従来のホームヘルプやデイサービスだけでなく、住民が実施する取り組みも含めた、多様な担い手による高齢者の支援体制を、地域の中に作っていくことが必要になっています。</a:t>
            </a:r>
            <a:endParaRPr kumimoji="1" lang="en-US" altLang="ja-JP" sz="1600" dirty="0" smtClean="0"/>
          </a:p>
          <a:p>
            <a:pPr marL="0" indent="0">
              <a:buNone/>
            </a:pPr>
            <a:r>
              <a:rPr lang="ja-JP" altLang="en-US" sz="1600" dirty="0" smtClean="0">
                <a:solidFill>
                  <a:schemeClr val="accent6">
                    <a:lumMod val="75000"/>
                  </a:schemeClr>
                </a:solidFill>
              </a:rPr>
              <a:t>・・・・・</a:t>
            </a:r>
            <a:endParaRPr lang="en-US" altLang="ja-JP" sz="1600" dirty="0">
              <a:solidFill>
                <a:schemeClr val="accent6">
                  <a:lumMod val="75000"/>
                </a:schemeClr>
              </a:solidFill>
            </a:endParaRPr>
          </a:p>
          <a:p>
            <a:pPr marL="0" indent="0">
              <a:buNone/>
            </a:pPr>
            <a:r>
              <a:rPr kumimoji="1" lang="ja-JP" altLang="en-US" sz="1600" dirty="0" smtClean="0"/>
              <a:t>　自分らしく地域で暮らし続けるためには、一人ひとりができる限り介護予防に努めるとともに、地域や家庭の中で何らかの役割を担いながら生活することが大切です。また、役割を担うことは介護予防にもつながります。</a:t>
            </a:r>
            <a:endParaRPr kumimoji="1" lang="en-US" altLang="ja-JP" sz="1600" dirty="0" smtClean="0"/>
          </a:p>
          <a:p>
            <a:pPr marL="0" indent="0">
              <a:buNone/>
            </a:pPr>
            <a:r>
              <a:rPr lang="ja-JP" altLang="en-US" sz="1600" dirty="0" smtClean="0">
                <a:solidFill>
                  <a:schemeClr val="accent6">
                    <a:lumMod val="75000"/>
                  </a:schemeClr>
                </a:solidFill>
              </a:rPr>
              <a:t>・・・・・</a:t>
            </a:r>
            <a:endParaRPr lang="en-US" altLang="ja-JP" sz="1600" dirty="0">
              <a:solidFill>
                <a:schemeClr val="accent6">
                  <a:lumMod val="75000"/>
                </a:schemeClr>
              </a:solidFill>
            </a:endParaRPr>
          </a:p>
          <a:p>
            <a:pPr marL="0" indent="0">
              <a:buNone/>
            </a:pPr>
            <a:r>
              <a:rPr kumimoji="1" lang="ja-JP" altLang="en-US" sz="1600" dirty="0" smtClean="0"/>
              <a:t>　こうした住民の皆さんの参加による、幅広い支え合いの地域づくりを推進するため、徳島市では、平成</a:t>
            </a:r>
            <a:r>
              <a:rPr kumimoji="1" lang="en-US" altLang="ja-JP" sz="1600" dirty="0" smtClean="0"/>
              <a:t>29</a:t>
            </a:r>
            <a:r>
              <a:rPr kumimoji="1" lang="ja-JP" altLang="en-US" sz="1600" dirty="0" smtClean="0"/>
              <a:t>年</a:t>
            </a:r>
            <a:r>
              <a:rPr kumimoji="1" lang="en-US" altLang="ja-JP" sz="1600" dirty="0" smtClean="0"/>
              <a:t>4</a:t>
            </a:r>
            <a:r>
              <a:rPr kumimoji="1" lang="ja-JP" altLang="en-US" sz="1600" dirty="0" smtClean="0"/>
              <a:t>月</a:t>
            </a:r>
            <a:r>
              <a:rPr kumimoji="1" lang="en-US" altLang="ja-JP" sz="1600" dirty="0" smtClean="0"/>
              <a:t>1</a:t>
            </a:r>
            <a:r>
              <a:rPr lang="ja-JP" altLang="en-US" sz="1600" dirty="0" smtClean="0"/>
              <a:t>日から、介護予防・日常生活支援総合事業（総合事業）を実施します。</a:t>
            </a:r>
            <a:endParaRPr kumimoji="1" lang="en-US" altLang="ja-JP" sz="1600" dirty="0" smtClean="0"/>
          </a:p>
        </p:txBody>
      </p:sp>
      <p:pic>
        <p:nvPicPr>
          <p:cNvPr id="25602" name="Picture 2" descr="G:\SZ020000企画政策局\SZ020100企画政策課\14「トクシィ」利用\01デザイン利用\02デザイン画像\トクシィ画像（カラー）\11_顔のみ.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331" y="5111496"/>
            <a:ext cx="1563624" cy="1746504"/>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吹き出し 6"/>
          <p:cNvSpPr/>
          <p:nvPr/>
        </p:nvSpPr>
        <p:spPr>
          <a:xfrm>
            <a:off x="457200" y="5301208"/>
            <a:ext cx="6059016" cy="1008112"/>
          </a:xfrm>
          <a:prstGeom prst="wedgeRectCallout">
            <a:avLst>
              <a:gd name="adj1" fmla="val 53778"/>
              <a:gd name="adj2" fmla="val 67093"/>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600" b="1" dirty="0" smtClean="0">
                <a:solidFill>
                  <a:schemeClr val="accent1"/>
                </a:solidFill>
              </a:rPr>
              <a:t>事業開始当初は、基本的に既存サービスをそのまま移行するという考え方です。</a:t>
            </a:r>
            <a:endParaRPr kumimoji="1" lang="en-US" altLang="ja-JP" sz="1600" b="1" dirty="0" smtClean="0">
              <a:solidFill>
                <a:schemeClr val="accent1"/>
              </a:solidFill>
            </a:endParaRPr>
          </a:p>
          <a:p>
            <a:r>
              <a:rPr lang="ja-JP" altLang="en-US" sz="1600" b="1" dirty="0" smtClean="0">
                <a:solidFill>
                  <a:schemeClr val="accent1"/>
                </a:solidFill>
              </a:rPr>
              <a:t>平成</a:t>
            </a:r>
            <a:r>
              <a:rPr lang="en-US" altLang="ja-JP" sz="1600" b="1" dirty="0" smtClean="0">
                <a:solidFill>
                  <a:schemeClr val="accent1"/>
                </a:solidFill>
              </a:rPr>
              <a:t>29</a:t>
            </a:r>
            <a:r>
              <a:rPr lang="ja-JP" altLang="en-US" sz="1600" b="1" dirty="0" smtClean="0">
                <a:solidFill>
                  <a:schemeClr val="accent1"/>
                </a:solidFill>
              </a:rPr>
              <a:t>年度以降、事業の拡充について検討を進める予定です。</a:t>
            </a:r>
            <a:endParaRPr kumimoji="1" lang="ja-JP" altLang="en-US" b="1" dirty="0">
              <a:solidFill>
                <a:schemeClr val="accent1"/>
              </a:solidFill>
            </a:endParaRPr>
          </a:p>
        </p:txBody>
      </p:sp>
    </p:spTree>
    <p:extLst>
      <p:ext uri="{BB962C8B-B14F-4D97-AF65-F5344CB8AC3E}">
        <p14:creationId xmlns:p14="http://schemas.microsoft.com/office/powerpoint/2010/main" val="2544945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a:solidFill>
                  <a:schemeClr val="bg1"/>
                </a:solidFill>
              </a:rPr>
              <a:t>９</a:t>
            </a:r>
            <a:r>
              <a:rPr lang="ja-JP" altLang="en-US" sz="2000" dirty="0" smtClean="0">
                <a:solidFill>
                  <a:schemeClr val="bg1"/>
                </a:solidFill>
              </a:rPr>
              <a:t>．</a:t>
            </a:r>
            <a:r>
              <a:rPr lang="ja-JP" altLang="en-US" sz="2000" dirty="0" smtClean="0">
                <a:solidFill>
                  <a:schemeClr val="bg1"/>
                </a:solidFill>
              </a:rPr>
              <a:t>総合事業のサービス利用までの流れ（認定更新時における振り分けのポイント）</a:t>
            </a:r>
            <a:endParaRPr lang="ja-JP" altLang="en-US" sz="2000" dirty="0">
              <a:solidFill>
                <a:schemeClr val="bg1"/>
              </a:solidFill>
            </a:endParaRPr>
          </a:p>
        </p:txBody>
      </p:sp>
      <p:sp>
        <p:nvSpPr>
          <p:cNvPr id="7"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kumimoji="1" lang="en-US" altLang="ja-JP" sz="1600" dirty="0" smtClean="0">
                <a:solidFill>
                  <a:schemeClr val="tx1"/>
                </a:solidFill>
              </a:rPr>
              <a:t>19</a:t>
            </a:r>
            <a:endParaRPr kumimoji="1" lang="ja-JP" altLang="en-US" sz="1600" dirty="0">
              <a:solidFill>
                <a:schemeClr val="tx1"/>
              </a:solidFill>
            </a:endParaRPr>
          </a:p>
        </p:txBody>
      </p:sp>
      <p:sp>
        <p:nvSpPr>
          <p:cNvPr id="2" name="コンテンツ プレースホルダー 1"/>
          <p:cNvSpPr>
            <a:spLocks noGrp="1"/>
          </p:cNvSpPr>
          <p:nvPr>
            <p:ph idx="1"/>
          </p:nvPr>
        </p:nvSpPr>
        <p:spPr>
          <a:xfrm>
            <a:off x="446409" y="584684"/>
            <a:ext cx="8229600" cy="5796644"/>
          </a:xfrm>
        </p:spPr>
        <p:txBody>
          <a:bodyPr/>
          <a:lstStyle/>
          <a:p>
            <a:pPr marL="0" indent="0">
              <a:buNone/>
            </a:pPr>
            <a:endParaRPr kumimoji="1" lang="ja-JP" altLang="en-US" dirty="0"/>
          </a:p>
        </p:txBody>
      </p:sp>
      <p:sp>
        <p:nvSpPr>
          <p:cNvPr id="3" name="角丸四角形 2"/>
          <p:cNvSpPr/>
          <p:nvPr/>
        </p:nvSpPr>
        <p:spPr>
          <a:xfrm>
            <a:off x="2987824" y="764703"/>
            <a:ext cx="3168352" cy="72008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dirty="0" smtClean="0"/>
              <a:t>更新者</a:t>
            </a:r>
            <a:endParaRPr kumimoji="1" lang="ja-JP" altLang="en-US" sz="2000" dirty="0"/>
          </a:p>
        </p:txBody>
      </p:sp>
      <p:grpSp>
        <p:nvGrpSpPr>
          <p:cNvPr id="9" name="グループ化 8"/>
          <p:cNvGrpSpPr/>
          <p:nvPr/>
        </p:nvGrpSpPr>
        <p:grpSpPr>
          <a:xfrm>
            <a:off x="539552" y="2285106"/>
            <a:ext cx="2448272" cy="3312368"/>
            <a:chOff x="683568" y="1988840"/>
            <a:chExt cx="2808312" cy="3312368"/>
          </a:xfrm>
        </p:grpSpPr>
        <p:sp>
          <p:nvSpPr>
            <p:cNvPr id="5" name="正方形/長方形 4"/>
            <p:cNvSpPr/>
            <p:nvPr/>
          </p:nvSpPr>
          <p:spPr>
            <a:xfrm>
              <a:off x="683568" y="2492896"/>
              <a:ext cx="2808312" cy="280831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dirty="0" smtClean="0"/>
                <a:t>・現在利用しているサービスに</a:t>
              </a:r>
              <a:endParaRPr kumimoji="1" lang="en-US" altLang="ja-JP" sz="1400" dirty="0" smtClean="0"/>
            </a:p>
            <a:p>
              <a:r>
                <a:rPr kumimoji="1" lang="ja-JP" altLang="en-US" sz="1400" dirty="0" smtClean="0"/>
                <a:t>  は予防給付（福祉用具・訪問</a:t>
              </a:r>
              <a:endParaRPr kumimoji="1" lang="en-US" altLang="ja-JP" sz="1400" dirty="0" smtClean="0"/>
            </a:p>
            <a:p>
              <a:r>
                <a:rPr lang="en-US" altLang="ja-JP" sz="1400" dirty="0"/>
                <a:t> </a:t>
              </a:r>
              <a:r>
                <a:rPr kumimoji="1" lang="ja-JP" altLang="en-US" sz="1400" dirty="0" smtClean="0"/>
                <a:t> リハ・訪問看護・居宅療養指</a:t>
              </a:r>
              <a:endParaRPr kumimoji="1" lang="en-US" altLang="ja-JP" sz="1400" dirty="0" smtClean="0"/>
            </a:p>
            <a:p>
              <a:r>
                <a:rPr lang="en-US" altLang="ja-JP" sz="1400" dirty="0"/>
                <a:t> </a:t>
              </a:r>
              <a:r>
                <a:rPr lang="en-US" altLang="ja-JP" sz="1400" dirty="0" smtClean="0"/>
                <a:t> </a:t>
              </a:r>
              <a:r>
                <a:rPr kumimoji="1" lang="ja-JP" altLang="en-US" sz="1400" dirty="0" smtClean="0"/>
                <a:t>導等）が含まれている</a:t>
              </a:r>
              <a:endParaRPr kumimoji="1" lang="en-US" altLang="ja-JP" sz="1400" dirty="0" smtClean="0"/>
            </a:p>
            <a:p>
              <a:r>
                <a:rPr lang="ja-JP" altLang="en-US" sz="1400" dirty="0" smtClean="0"/>
                <a:t>・利用しているサービス量が</a:t>
              </a:r>
              <a:endParaRPr lang="en-US" altLang="ja-JP" sz="1400" dirty="0" smtClean="0"/>
            </a:p>
            <a:p>
              <a:r>
                <a:rPr lang="en-US" altLang="ja-JP" sz="1400" dirty="0"/>
                <a:t> </a:t>
              </a:r>
              <a:r>
                <a:rPr lang="en-US" altLang="ja-JP" sz="1400" dirty="0" smtClean="0"/>
                <a:t> 5,003</a:t>
              </a:r>
              <a:r>
                <a:rPr lang="ja-JP" altLang="en-US" sz="1400" dirty="0" smtClean="0"/>
                <a:t>単位を超えている</a:t>
              </a:r>
              <a:endParaRPr lang="en-US" altLang="ja-JP" sz="1400" dirty="0" smtClean="0"/>
            </a:p>
            <a:p>
              <a:r>
                <a:rPr kumimoji="1" lang="ja-JP" altLang="en-US" sz="1400" dirty="0" smtClean="0"/>
                <a:t>・一人で移動することができな</a:t>
              </a:r>
              <a:endParaRPr kumimoji="1" lang="en-US" altLang="ja-JP" sz="1400" dirty="0" smtClean="0"/>
            </a:p>
            <a:p>
              <a:r>
                <a:rPr kumimoji="1" lang="ja-JP" altLang="en-US" sz="1400" dirty="0" smtClean="0"/>
                <a:t>　</a:t>
              </a:r>
              <a:r>
                <a:rPr kumimoji="1" lang="ja-JP" altLang="en-US" sz="1400" dirty="0" err="1" smtClean="0"/>
                <a:t>い</a:t>
              </a:r>
              <a:endParaRPr kumimoji="1" lang="en-US" altLang="ja-JP" sz="1400" dirty="0" smtClean="0"/>
            </a:p>
            <a:p>
              <a:r>
                <a:rPr lang="ja-JP" altLang="en-US" sz="1400" dirty="0" smtClean="0"/>
                <a:t>・認知症があることにより、日</a:t>
              </a:r>
              <a:endParaRPr lang="en-US" altLang="ja-JP" sz="1400" dirty="0" smtClean="0"/>
            </a:p>
            <a:p>
              <a:r>
                <a:rPr lang="ja-JP" altLang="en-US" sz="1400" dirty="0" smtClean="0"/>
                <a:t>  常生活に支障がある状態</a:t>
              </a:r>
              <a:endParaRPr lang="en-US" altLang="ja-JP" sz="1400" dirty="0" smtClean="0"/>
            </a:p>
            <a:p>
              <a:r>
                <a:rPr kumimoji="1" lang="ja-JP" altLang="en-US" sz="1400" dirty="0" smtClean="0"/>
                <a:t>・退院直後で集中的にサービ</a:t>
              </a:r>
              <a:endParaRPr kumimoji="1" lang="en-US" altLang="ja-JP" sz="1400" dirty="0" smtClean="0"/>
            </a:p>
            <a:p>
              <a:r>
                <a:rPr lang="en-US" altLang="ja-JP" sz="1400" dirty="0"/>
                <a:t> </a:t>
              </a:r>
              <a:r>
                <a:rPr lang="en-US" altLang="ja-JP" sz="1400" dirty="0" smtClean="0"/>
                <a:t> </a:t>
              </a:r>
              <a:r>
                <a:rPr kumimoji="1" lang="ja-JP" altLang="en-US" sz="1400" dirty="0" smtClean="0"/>
                <a:t>スを必要としている状態</a:t>
              </a:r>
              <a:endParaRPr kumimoji="1" lang="ja-JP" altLang="en-US" sz="1400" dirty="0"/>
            </a:p>
          </p:txBody>
        </p:sp>
        <p:sp>
          <p:nvSpPr>
            <p:cNvPr id="8" name="正方形/長方形 7"/>
            <p:cNvSpPr/>
            <p:nvPr/>
          </p:nvSpPr>
          <p:spPr>
            <a:xfrm>
              <a:off x="683568" y="1988840"/>
              <a:ext cx="2808312"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500" dirty="0" smtClean="0"/>
                <a:t>要介護認定申請を勧める</a:t>
              </a:r>
              <a:endParaRPr kumimoji="1" lang="ja-JP" altLang="en-US" sz="1500" dirty="0"/>
            </a:p>
          </p:txBody>
        </p:sp>
      </p:grpSp>
      <p:grpSp>
        <p:nvGrpSpPr>
          <p:cNvPr id="11" name="グループ化 10"/>
          <p:cNvGrpSpPr/>
          <p:nvPr/>
        </p:nvGrpSpPr>
        <p:grpSpPr>
          <a:xfrm>
            <a:off x="3347864" y="2276872"/>
            <a:ext cx="2448272" cy="1584176"/>
            <a:chOff x="683568" y="1988840"/>
            <a:chExt cx="2808312" cy="1584176"/>
          </a:xfrm>
        </p:grpSpPr>
        <p:sp>
          <p:nvSpPr>
            <p:cNvPr id="12" name="正方形/長方形 11"/>
            <p:cNvSpPr/>
            <p:nvPr/>
          </p:nvSpPr>
          <p:spPr>
            <a:xfrm>
              <a:off x="683568" y="2492896"/>
              <a:ext cx="2808312" cy="10801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dirty="0" smtClean="0"/>
                <a:t>・現在利用しているサービスは</a:t>
              </a:r>
              <a:endParaRPr kumimoji="1" lang="en-US" altLang="ja-JP" sz="1400" dirty="0" smtClean="0"/>
            </a:p>
            <a:p>
              <a:r>
                <a:rPr kumimoji="1" lang="ja-JP" altLang="en-US" sz="1400" dirty="0" smtClean="0"/>
                <a:t>  訪問介護と通所介護に限ら</a:t>
              </a:r>
              <a:endParaRPr kumimoji="1" lang="en-US" altLang="ja-JP" sz="1400" dirty="0" smtClean="0"/>
            </a:p>
            <a:p>
              <a:r>
                <a:rPr lang="ja-JP" altLang="en-US" sz="1400" dirty="0"/>
                <a:t>　</a:t>
              </a:r>
              <a:r>
                <a:rPr lang="ja-JP" altLang="en-US" sz="1400" dirty="0" smtClean="0"/>
                <a:t>れており、それ以外のサービ</a:t>
              </a:r>
              <a:endParaRPr lang="en-US" altLang="ja-JP" sz="1400" dirty="0" smtClean="0"/>
            </a:p>
            <a:p>
              <a:r>
                <a:rPr lang="ja-JP" altLang="en-US" sz="1400" dirty="0"/>
                <a:t>　</a:t>
              </a:r>
              <a:r>
                <a:rPr lang="ja-JP" altLang="en-US" sz="1400" dirty="0" smtClean="0"/>
                <a:t>スは必要としない</a:t>
              </a:r>
              <a:endParaRPr kumimoji="1" lang="ja-JP" altLang="en-US" sz="1400" dirty="0"/>
            </a:p>
          </p:txBody>
        </p:sp>
        <p:sp>
          <p:nvSpPr>
            <p:cNvPr id="13" name="正方形/長方形 12"/>
            <p:cNvSpPr/>
            <p:nvPr/>
          </p:nvSpPr>
          <p:spPr>
            <a:xfrm>
              <a:off x="683568" y="1988840"/>
              <a:ext cx="2808312"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500" dirty="0"/>
                <a:t>基本</a:t>
              </a:r>
              <a:r>
                <a:rPr lang="ja-JP" altLang="en-US" sz="1500" dirty="0" smtClean="0"/>
                <a:t>チェックリストの実施</a:t>
              </a:r>
              <a:endParaRPr kumimoji="1" lang="ja-JP" altLang="en-US" sz="1500" dirty="0"/>
            </a:p>
          </p:txBody>
        </p:sp>
      </p:grpSp>
      <p:grpSp>
        <p:nvGrpSpPr>
          <p:cNvPr id="14" name="グループ化 13"/>
          <p:cNvGrpSpPr/>
          <p:nvPr/>
        </p:nvGrpSpPr>
        <p:grpSpPr>
          <a:xfrm>
            <a:off x="6156176" y="2276872"/>
            <a:ext cx="2448272" cy="2232248"/>
            <a:chOff x="683568" y="1988840"/>
            <a:chExt cx="2808312" cy="2232248"/>
          </a:xfrm>
        </p:grpSpPr>
        <p:sp>
          <p:nvSpPr>
            <p:cNvPr id="15" name="正方形/長方形 14"/>
            <p:cNvSpPr/>
            <p:nvPr/>
          </p:nvSpPr>
          <p:spPr>
            <a:xfrm>
              <a:off x="683568" y="2492896"/>
              <a:ext cx="2808312" cy="172819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dirty="0" smtClean="0"/>
                <a:t>・介護事業者等が提供する</a:t>
              </a:r>
              <a:endParaRPr kumimoji="1" lang="en-US" altLang="ja-JP" sz="1400" dirty="0" smtClean="0"/>
            </a:p>
            <a:p>
              <a:r>
                <a:rPr lang="ja-JP" altLang="en-US" sz="1400" dirty="0" smtClean="0"/>
                <a:t>  サービスを希望しておらず、</a:t>
              </a:r>
              <a:endParaRPr lang="en-US" altLang="ja-JP" sz="1400" dirty="0" smtClean="0"/>
            </a:p>
            <a:p>
              <a:r>
                <a:rPr lang="en-US" altLang="ja-JP" sz="1400" dirty="0"/>
                <a:t> </a:t>
              </a:r>
              <a:r>
                <a:rPr lang="en-US" altLang="ja-JP" sz="1400" dirty="0" smtClean="0"/>
                <a:t> </a:t>
              </a:r>
              <a:r>
                <a:rPr lang="ja-JP" altLang="en-US" sz="1400" dirty="0" smtClean="0"/>
                <a:t>単に体操などの活動場所を</a:t>
              </a:r>
              <a:endParaRPr lang="en-US" altLang="ja-JP" sz="1400" dirty="0" smtClean="0"/>
            </a:p>
            <a:p>
              <a:r>
                <a:rPr lang="en-US" altLang="ja-JP" sz="1400" dirty="0"/>
                <a:t> </a:t>
              </a:r>
              <a:r>
                <a:rPr lang="en-US" altLang="ja-JP" sz="1400" dirty="0" smtClean="0"/>
                <a:t> </a:t>
              </a:r>
              <a:r>
                <a:rPr lang="ja-JP" altLang="en-US" sz="1400" dirty="0" smtClean="0"/>
                <a:t>探している場合</a:t>
              </a:r>
              <a:endParaRPr lang="en-US" altLang="ja-JP" sz="1400" dirty="0" smtClean="0"/>
            </a:p>
            <a:p>
              <a:r>
                <a:rPr kumimoji="1" lang="ja-JP" altLang="en-US" sz="1400" dirty="0" smtClean="0"/>
                <a:t>・日常生活は自立されており、</a:t>
              </a:r>
              <a:endParaRPr kumimoji="1" lang="en-US" altLang="ja-JP" sz="1400" dirty="0" smtClean="0"/>
            </a:p>
            <a:p>
              <a:r>
                <a:rPr kumimoji="1" lang="ja-JP" altLang="en-US" sz="1400" dirty="0" smtClean="0"/>
                <a:t>  町内会や地域の体操教室な</a:t>
              </a:r>
              <a:endParaRPr kumimoji="1" lang="en-US" altLang="ja-JP" sz="1400" dirty="0" smtClean="0"/>
            </a:p>
            <a:p>
              <a:r>
                <a:rPr lang="en-US" altLang="ja-JP" sz="1400" dirty="0"/>
                <a:t> </a:t>
              </a:r>
              <a:r>
                <a:rPr lang="en-US" altLang="ja-JP" sz="1400" dirty="0" smtClean="0"/>
                <a:t> </a:t>
              </a:r>
              <a:r>
                <a:rPr kumimoji="1" lang="ja-JP" altLang="en-US" sz="1400" dirty="0" err="1" smtClean="0"/>
                <a:t>どに</a:t>
              </a:r>
              <a:r>
                <a:rPr kumimoji="1" lang="ja-JP" altLang="en-US" sz="1400" dirty="0" smtClean="0"/>
                <a:t>積極的に参加できる</a:t>
              </a:r>
              <a:endParaRPr kumimoji="1" lang="ja-JP" altLang="en-US" sz="1400" dirty="0"/>
            </a:p>
          </p:txBody>
        </p:sp>
        <p:sp>
          <p:nvSpPr>
            <p:cNvPr id="16" name="正方形/長方形 15"/>
            <p:cNvSpPr/>
            <p:nvPr/>
          </p:nvSpPr>
          <p:spPr>
            <a:xfrm>
              <a:off x="683568" y="1988840"/>
              <a:ext cx="2808312"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500" dirty="0" smtClean="0"/>
                <a:t>明らかに事業対象外である</a:t>
              </a:r>
              <a:endParaRPr kumimoji="1" lang="ja-JP" altLang="en-US" sz="1500" dirty="0"/>
            </a:p>
          </p:txBody>
        </p:sp>
      </p:grpSp>
      <p:cxnSp>
        <p:nvCxnSpPr>
          <p:cNvPr id="17" name="直線矢印コネクタ 16"/>
          <p:cNvCxnSpPr>
            <a:endCxn id="13" idx="0"/>
          </p:cNvCxnSpPr>
          <p:nvPr/>
        </p:nvCxnSpPr>
        <p:spPr>
          <a:xfrm>
            <a:off x="4572000" y="1484784"/>
            <a:ext cx="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直線コネクタ 19"/>
          <p:cNvCxnSpPr/>
          <p:nvPr/>
        </p:nvCxnSpPr>
        <p:spPr>
          <a:xfrm>
            <a:off x="1763688" y="1772816"/>
            <a:ext cx="561662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直線矢印コネクタ 21"/>
          <p:cNvCxnSpPr>
            <a:endCxn id="8" idx="0"/>
          </p:cNvCxnSpPr>
          <p:nvPr/>
        </p:nvCxnSpPr>
        <p:spPr>
          <a:xfrm>
            <a:off x="1763688" y="1772816"/>
            <a:ext cx="0" cy="5122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直線矢印コネクタ 24"/>
          <p:cNvCxnSpPr>
            <a:endCxn id="16" idx="0"/>
          </p:cNvCxnSpPr>
          <p:nvPr/>
        </p:nvCxnSpPr>
        <p:spPr>
          <a:xfrm>
            <a:off x="7380312" y="1772816"/>
            <a:ext cx="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 name="円/楕円 5"/>
          <p:cNvSpPr/>
          <p:nvPr/>
        </p:nvSpPr>
        <p:spPr>
          <a:xfrm>
            <a:off x="3095836" y="2064350"/>
            <a:ext cx="2952328" cy="2300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39552" y="5805264"/>
            <a:ext cx="4680519" cy="317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rPr>
              <a:t>※</a:t>
            </a:r>
            <a:r>
              <a:rPr kumimoji="1" lang="ja-JP" altLang="en-US" sz="1050" dirty="0" smtClean="0">
                <a:solidFill>
                  <a:schemeClr val="tx1"/>
                </a:solidFill>
              </a:rPr>
              <a:t>第</a:t>
            </a:r>
            <a:r>
              <a:rPr kumimoji="1" lang="en-US" altLang="ja-JP" sz="1050" dirty="0" smtClean="0">
                <a:solidFill>
                  <a:schemeClr val="tx1"/>
                </a:solidFill>
              </a:rPr>
              <a:t>2</a:t>
            </a:r>
            <a:r>
              <a:rPr kumimoji="1" lang="ja-JP" altLang="en-US" sz="1050" dirty="0" smtClean="0">
                <a:solidFill>
                  <a:schemeClr val="tx1"/>
                </a:solidFill>
              </a:rPr>
              <a:t>号被保険者は要介護認定等申請を行う。（基本チェックリストは不可）</a:t>
            </a:r>
            <a:endParaRPr kumimoji="1" lang="ja-JP" altLang="en-US" sz="1050" dirty="0">
              <a:solidFill>
                <a:schemeClr val="tx1"/>
              </a:solidFill>
            </a:endParaRPr>
          </a:p>
        </p:txBody>
      </p:sp>
    </p:spTree>
    <p:extLst>
      <p:ext uri="{BB962C8B-B14F-4D97-AF65-F5344CB8AC3E}">
        <p14:creationId xmlns:p14="http://schemas.microsoft.com/office/powerpoint/2010/main" val="3558189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９．</a:t>
            </a:r>
            <a:r>
              <a:rPr lang="ja-JP" altLang="en-US" sz="2000" dirty="0" smtClean="0">
                <a:solidFill>
                  <a:schemeClr val="bg1"/>
                </a:solidFill>
              </a:rPr>
              <a:t>総合事業のサービス利用までの流れ（基本チェックリストの取り扱い）</a:t>
            </a:r>
            <a:endParaRPr lang="ja-JP" altLang="en-US" sz="2000" dirty="0">
              <a:solidFill>
                <a:schemeClr val="bg1"/>
              </a:solidFill>
            </a:endParaRPr>
          </a:p>
        </p:txBody>
      </p:sp>
      <p:sp>
        <p:nvSpPr>
          <p:cNvPr id="10" name="正方形/長方形 9"/>
          <p:cNvSpPr/>
          <p:nvPr/>
        </p:nvSpPr>
        <p:spPr>
          <a:xfrm>
            <a:off x="251520" y="620688"/>
            <a:ext cx="8712968" cy="5976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dirty="0" smtClean="0">
                <a:solidFill>
                  <a:schemeClr val="tx1"/>
                </a:solidFill>
              </a:rPr>
              <a:t>○徳島市における基本チェックリストの取り扱い</a:t>
            </a:r>
            <a:endParaRPr kumimoji="1" lang="en-US" altLang="ja-JP" sz="2400" dirty="0" smtClean="0">
              <a:solidFill>
                <a:schemeClr val="tx1"/>
              </a:solidFill>
            </a:endParaRPr>
          </a:p>
          <a:p>
            <a:pPr>
              <a:lnSpc>
                <a:spcPct val="50000"/>
              </a:lnSpc>
            </a:pPr>
            <a:r>
              <a:rPr lang="ja-JP" altLang="en-US" sz="2000" dirty="0" smtClean="0">
                <a:solidFill>
                  <a:schemeClr val="tx1"/>
                </a:solidFill>
              </a:rPr>
              <a:t>　</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・基本チェックリストの受付窓口は、</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 </a:t>
            </a:r>
            <a:r>
              <a:rPr lang="ja-JP" altLang="en-US" sz="2000" dirty="0" smtClean="0">
                <a:solidFill>
                  <a:srgbClr val="FF0000"/>
                </a:solidFill>
              </a:rPr>
              <a:t>徳島市介護・ながいき課及び地域包括支援センター</a:t>
            </a:r>
            <a:r>
              <a:rPr lang="ja-JP" altLang="en-US" sz="2000" dirty="0" smtClean="0">
                <a:solidFill>
                  <a:schemeClr val="tx1"/>
                </a:solidFill>
              </a:rPr>
              <a:t>とする。</a:t>
            </a:r>
            <a:endParaRPr lang="en-US" altLang="ja-JP" sz="2000" dirty="0" smtClean="0">
              <a:solidFill>
                <a:schemeClr val="tx1"/>
              </a:solidFill>
            </a:endParaRPr>
          </a:p>
          <a:p>
            <a:r>
              <a:rPr lang="ja-JP" altLang="en-US" sz="2000" dirty="0">
                <a:solidFill>
                  <a:schemeClr val="tx1"/>
                </a:solidFill>
                <a:latin typeface="+mj-ea"/>
                <a:ea typeface="+mj-ea"/>
              </a:rPr>
              <a:t>　</a:t>
            </a:r>
            <a:r>
              <a:rPr lang="ja-JP" altLang="en-US" sz="2000" dirty="0" smtClean="0">
                <a:solidFill>
                  <a:schemeClr val="tx1"/>
                </a:solidFill>
                <a:latin typeface="+mj-ea"/>
                <a:ea typeface="+mj-ea"/>
              </a:rPr>
              <a:t>・基本チェックリストにより事業対象者とされた場合に</a:t>
            </a:r>
            <a:r>
              <a:rPr lang="ja-JP" altLang="en-US" sz="2000" dirty="0" smtClean="0">
                <a:solidFill>
                  <a:srgbClr val="FF0000"/>
                </a:solidFill>
                <a:latin typeface="+mj-ea"/>
                <a:ea typeface="+mj-ea"/>
              </a:rPr>
              <a:t>利用できるサービスは、</a:t>
            </a:r>
            <a:endParaRPr lang="en-US" altLang="ja-JP" sz="2000" dirty="0" smtClean="0">
              <a:solidFill>
                <a:srgbClr val="FF0000"/>
              </a:solidFill>
              <a:latin typeface="+mj-ea"/>
              <a:ea typeface="+mj-ea"/>
            </a:endParaRPr>
          </a:p>
          <a:p>
            <a:r>
              <a:rPr lang="ja-JP" altLang="en-US" sz="2000" dirty="0">
                <a:solidFill>
                  <a:srgbClr val="FF0000"/>
                </a:solidFill>
                <a:latin typeface="+mj-ea"/>
                <a:ea typeface="+mj-ea"/>
              </a:rPr>
              <a:t>　</a:t>
            </a:r>
            <a:r>
              <a:rPr lang="ja-JP" altLang="en-US" sz="2000" dirty="0" smtClean="0">
                <a:solidFill>
                  <a:srgbClr val="FF0000"/>
                </a:solidFill>
                <a:latin typeface="+mj-ea"/>
                <a:ea typeface="+mj-ea"/>
              </a:rPr>
              <a:t>　原則、次のとおり</a:t>
            </a:r>
            <a:r>
              <a:rPr lang="ja-JP" altLang="en-US" sz="2000" dirty="0" smtClean="0">
                <a:solidFill>
                  <a:schemeClr val="tx1"/>
                </a:solidFill>
                <a:latin typeface="+mj-ea"/>
                <a:ea typeface="+mj-ea"/>
              </a:rPr>
              <a:t>とする。</a:t>
            </a:r>
            <a:endParaRPr lang="en-US" altLang="ja-JP" sz="2000" dirty="0" smtClean="0">
              <a:solidFill>
                <a:schemeClr val="tx1"/>
              </a:solidFill>
              <a:latin typeface="+mj-ea"/>
              <a:ea typeface="+mj-ea"/>
            </a:endParaRPr>
          </a:p>
          <a:p>
            <a:r>
              <a:rPr lang="ja-JP" altLang="en-US" sz="2000" dirty="0">
                <a:solidFill>
                  <a:schemeClr val="tx1"/>
                </a:solidFill>
                <a:latin typeface="+mj-ea"/>
                <a:ea typeface="+mj-ea"/>
              </a:rPr>
              <a:t>　</a:t>
            </a:r>
            <a:r>
              <a:rPr lang="ja-JP" altLang="en-US" sz="2000" dirty="0" smtClean="0">
                <a:solidFill>
                  <a:schemeClr val="tx1"/>
                </a:solidFill>
                <a:latin typeface="+mj-ea"/>
                <a:ea typeface="+mj-ea"/>
              </a:rPr>
              <a:t>・基本チェックリストにより</a:t>
            </a:r>
            <a:r>
              <a:rPr lang="ja-JP" altLang="en-US" sz="2000" u="sng" dirty="0" smtClean="0">
                <a:solidFill>
                  <a:srgbClr val="FF0000"/>
                </a:solidFill>
                <a:latin typeface="+mj-ea"/>
                <a:ea typeface="+mj-ea"/>
              </a:rPr>
              <a:t>事業対象者とされた場合の支給限度額は、要支援</a:t>
            </a:r>
            <a:endParaRPr lang="en-US" altLang="ja-JP" sz="2000" u="sng" dirty="0" smtClean="0">
              <a:solidFill>
                <a:srgbClr val="FF0000"/>
              </a:solidFill>
              <a:latin typeface="+mj-ea"/>
              <a:ea typeface="+mj-ea"/>
            </a:endParaRPr>
          </a:p>
          <a:p>
            <a:r>
              <a:rPr lang="ja-JP" altLang="en-US" sz="2000" dirty="0">
                <a:solidFill>
                  <a:srgbClr val="FF0000"/>
                </a:solidFill>
                <a:latin typeface="+mj-ea"/>
                <a:ea typeface="+mj-ea"/>
              </a:rPr>
              <a:t>　</a:t>
            </a:r>
            <a:r>
              <a:rPr lang="ja-JP" altLang="en-US" sz="2000" dirty="0" smtClean="0">
                <a:solidFill>
                  <a:srgbClr val="FF0000"/>
                </a:solidFill>
                <a:latin typeface="+mj-ea"/>
                <a:ea typeface="+mj-ea"/>
              </a:rPr>
              <a:t>　</a:t>
            </a:r>
            <a:r>
              <a:rPr lang="ja-JP" altLang="en-US" sz="2000" u="sng" dirty="0" smtClean="0">
                <a:solidFill>
                  <a:srgbClr val="FF0000"/>
                </a:solidFill>
                <a:latin typeface="+mj-ea"/>
                <a:ea typeface="+mj-ea"/>
              </a:rPr>
              <a:t>１相当</a:t>
            </a:r>
            <a:r>
              <a:rPr lang="ja-JP" altLang="en-US" sz="2000" dirty="0" smtClean="0">
                <a:solidFill>
                  <a:schemeClr val="tx1"/>
                </a:solidFill>
                <a:latin typeface="+mj-ea"/>
                <a:ea typeface="+mj-ea"/>
              </a:rPr>
              <a:t>とする。</a:t>
            </a:r>
            <a:endParaRPr lang="en-US" altLang="ja-JP" sz="2000" dirty="0" smtClean="0">
              <a:solidFill>
                <a:schemeClr val="tx1"/>
              </a:solidFill>
              <a:latin typeface="+mj-ea"/>
              <a:ea typeface="+mj-ea"/>
            </a:endParaRPr>
          </a:p>
          <a:p>
            <a:endParaRPr lang="en-US" altLang="ja-JP" sz="2000" dirty="0" smtClean="0">
              <a:solidFill>
                <a:schemeClr val="tx1"/>
              </a:solidFill>
              <a:latin typeface="+mj-ea"/>
              <a:ea typeface="+mj-ea"/>
            </a:endParaRPr>
          </a:p>
          <a:p>
            <a:endParaRPr lang="en-US" altLang="ja-JP" sz="2000" dirty="0">
              <a:solidFill>
                <a:schemeClr val="tx1"/>
              </a:solidFill>
              <a:latin typeface="+mj-ea"/>
              <a:ea typeface="+mj-ea"/>
            </a:endParaRPr>
          </a:p>
          <a:p>
            <a:endParaRPr lang="en-US" altLang="ja-JP" sz="2000" dirty="0" smtClean="0">
              <a:solidFill>
                <a:schemeClr val="tx1"/>
              </a:solidFill>
              <a:latin typeface="+mj-ea"/>
              <a:ea typeface="+mj-ea"/>
            </a:endParaRPr>
          </a:p>
          <a:p>
            <a:endParaRPr lang="en-US" altLang="ja-JP" sz="2000" dirty="0">
              <a:solidFill>
                <a:schemeClr val="tx1"/>
              </a:solidFill>
              <a:latin typeface="+mj-ea"/>
              <a:ea typeface="+mj-ea"/>
            </a:endParaRPr>
          </a:p>
          <a:p>
            <a:endParaRPr lang="en-US" altLang="ja-JP" sz="2000" dirty="0" smtClean="0">
              <a:solidFill>
                <a:schemeClr val="tx1"/>
              </a:solidFill>
              <a:latin typeface="+mj-ea"/>
              <a:ea typeface="+mj-ea"/>
            </a:endParaRPr>
          </a:p>
          <a:p>
            <a:endParaRPr lang="en-US" altLang="ja-JP" sz="2000" dirty="0">
              <a:solidFill>
                <a:schemeClr val="tx1"/>
              </a:solidFill>
              <a:latin typeface="+mj-ea"/>
              <a:ea typeface="+mj-ea"/>
            </a:endParaRPr>
          </a:p>
          <a:p>
            <a:endParaRPr lang="en-US" altLang="ja-JP" sz="2000" dirty="0" smtClean="0">
              <a:solidFill>
                <a:schemeClr val="tx1"/>
              </a:solidFill>
              <a:latin typeface="+mj-ea"/>
              <a:ea typeface="+mj-ea"/>
            </a:endParaRPr>
          </a:p>
          <a:p>
            <a:endParaRPr lang="en-US" altLang="ja-JP" sz="2000" dirty="0" smtClean="0">
              <a:solidFill>
                <a:schemeClr val="tx1"/>
              </a:solidFill>
              <a:latin typeface="+mj-ea"/>
              <a:ea typeface="+mj-ea"/>
            </a:endParaRPr>
          </a:p>
          <a:p>
            <a:endParaRPr lang="en-US" altLang="ja-JP" sz="2000" dirty="0">
              <a:solidFill>
                <a:schemeClr val="tx1"/>
              </a:solidFill>
              <a:latin typeface="+mj-ea"/>
              <a:ea typeface="+mj-ea"/>
            </a:endParaRPr>
          </a:p>
          <a:p>
            <a:r>
              <a:rPr lang="ja-JP" altLang="en-US" sz="2000" dirty="0" smtClean="0">
                <a:solidFill>
                  <a:schemeClr val="tx1"/>
                </a:solidFill>
                <a:latin typeface="+mj-ea"/>
                <a:ea typeface="+mj-ea"/>
              </a:rPr>
              <a:t>　</a:t>
            </a:r>
            <a:r>
              <a:rPr lang="en-US" altLang="ja-JP" sz="1600" dirty="0" smtClean="0">
                <a:solidFill>
                  <a:schemeClr val="tx1"/>
                </a:solidFill>
                <a:latin typeface="+mj-ea"/>
                <a:ea typeface="+mj-ea"/>
              </a:rPr>
              <a:t>※</a:t>
            </a:r>
            <a:r>
              <a:rPr lang="ja-JP" altLang="en-US" sz="1600" dirty="0" smtClean="0">
                <a:solidFill>
                  <a:schemeClr val="tx1"/>
                </a:solidFill>
                <a:latin typeface="+mj-ea"/>
                <a:ea typeface="+mj-ea"/>
              </a:rPr>
              <a:t>事業対象者が上記サービスを利用する場合、事前に介護予防ケアマネジメントが必要。</a:t>
            </a:r>
            <a:endParaRPr lang="en-US" altLang="ja-JP" sz="1600" dirty="0" smtClean="0">
              <a:solidFill>
                <a:schemeClr val="tx1"/>
              </a:solidFill>
              <a:latin typeface="+mj-ea"/>
              <a:ea typeface="+mj-ea"/>
            </a:endParaRPr>
          </a:p>
          <a:p>
            <a:endParaRPr kumimoji="1" lang="en-US" altLang="ja-JP" sz="2000" dirty="0" smtClean="0">
              <a:solidFill>
                <a:schemeClr val="tx1"/>
              </a:solidFill>
            </a:endParaRPr>
          </a:p>
          <a:p>
            <a:r>
              <a:rPr lang="ja-JP" altLang="en-US" sz="2000" dirty="0">
                <a:solidFill>
                  <a:schemeClr val="tx1"/>
                </a:solidFill>
              </a:rPr>
              <a:t>　</a:t>
            </a:r>
            <a:endParaRPr kumimoji="1" lang="en-US" altLang="ja-JP" sz="2000" dirty="0" smtClean="0">
              <a:solidFill>
                <a:schemeClr val="tx1"/>
              </a:solidFill>
            </a:endParaRPr>
          </a:p>
          <a:p>
            <a:r>
              <a:rPr lang="ja-JP" altLang="en-US" sz="2000" dirty="0">
                <a:solidFill>
                  <a:schemeClr val="tx1"/>
                </a:solidFill>
              </a:rPr>
              <a:t>　</a:t>
            </a:r>
            <a:endParaRPr kumimoji="1" lang="ja-JP" altLang="en-US" sz="2000" dirty="0">
              <a:solidFill>
                <a:schemeClr val="tx1"/>
              </a:solidFill>
            </a:endParaRPr>
          </a:p>
        </p:txBody>
      </p:sp>
      <p:graphicFrame>
        <p:nvGraphicFramePr>
          <p:cNvPr id="12" name="コンテンツ プレースホルダー 11"/>
          <p:cNvGraphicFramePr>
            <a:graphicFrameLocks noGrp="1"/>
          </p:cNvGraphicFramePr>
          <p:nvPr>
            <p:ph idx="1"/>
            <p:extLst>
              <p:ext uri="{D42A27DB-BD31-4B8C-83A1-F6EECF244321}">
                <p14:modId xmlns:p14="http://schemas.microsoft.com/office/powerpoint/2010/main" val="2441082404"/>
              </p:ext>
            </p:extLst>
          </p:nvPr>
        </p:nvGraphicFramePr>
        <p:xfrm>
          <a:off x="455191" y="3356992"/>
          <a:ext cx="8229600" cy="2260600"/>
        </p:xfrm>
        <a:graphic>
          <a:graphicData uri="http://schemas.openxmlformats.org/drawingml/2006/table">
            <a:tbl>
              <a:tblPr firstRow="1" bandRow="1">
                <a:tableStyleId>{5940675A-B579-460E-94D1-54222C63F5DA}</a:tableStyleId>
              </a:tblPr>
              <a:tblGrid>
                <a:gridCol w="3682752"/>
                <a:gridCol w="4546848"/>
              </a:tblGrid>
              <a:tr h="370840">
                <a:tc>
                  <a:txBody>
                    <a:bodyPr/>
                    <a:lstStyle/>
                    <a:p>
                      <a:r>
                        <a:rPr kumimoji="1" lang="ja-JP" altLang="en-US" dirty="0" smtClean="0"/>
                        <a:t>対象者区分</a:t>
                      </a:r>
                      <a:endParaRPr kumimoji="1" lang="ja-JP" altLang="en-US" dirty="0"/>
                    </a:p>
                  </a:txBody>
                  <a:tcPr>
                    <a:solidFill>
                      <a:schemeClr val="tx2">
                        <a:lumMod val="20000"/>
                        <a:lumOff val="80000"/>
                      </a:schemeClr>
                    </a:solidFill>
                  </a:tcPr>
                </a:tc>
                <a:tc>
                  <a:txBody>
                    <a:bodyPr/>
                    <a:lstStyle/>
                    <a:p>
                      <a:r>
                        <a:rPr kumimoji="1" lang="ja-JP" altLang="en-US" dirty="0" smtClean="0"/>
                        <a:t>利用できるサービス</a:t>
                      </a:r>
                      <a:endParaRPr kumimoji="1" lang="ja-JP" altLang="en-US" dirty="0"/>
                    </a:p>
                  </a:txBody>
                  <a:tcPr>
                    <a:solidFill>
                      <a:schemeClr val="tx2">
                        <a:lumMod val="20000"/>
                        <a:lumOff val="80000"/>
                      </a:schemeClr>
                    </a:solidFill>
                  </a:tcPr>
                </a:tc>
              </a:tr>
              <a:tr h="370840">
                <a:tc>
                  <a:txBody>
                    <a:bodyPr/>
                    <a:lstStyle/>
                    <a:p>
                      <a:r>
                        <a:rPr kumimoji="1" lang="ja-JP" altLang="en-US" sz="1600" dirty="0" smtClean="0"/>
                        <a:t>要支援（介護）認定を受けている者が、認定更新時期に認定更新を行わず、基本チェックリストを実施した場合</a:t>
                      </a:r>
                      <a:endParaRPr kumimoji="1" lang="en-US" altLang="ja-JP" sz="1600" dirty="0" smtClean="0"/>
                    </a:p>
                    <a:p>
                      <a:r>
                        <a:rPr kumimoji="1" lang="ja-JP" altLang="en-US" sz="1600" dirty="0" smtClean="0"/>
                        <a:t>（予防相当の者）</a:t>
                      </a:r>
                      <a:endParaRPr kumimoji="1" lang="ja-JP" altLang="en-US" sz="1600" dirty="0"/>
                    </a:p>
                  </a:txBody>
                  <a:tcPr/>
                </a:tc>
                <a:tc>
                  <a:txBody>
                    <a:bodyPr/>
                    <a:lstStyle/>
                    <a:p>
                      <a:r>
                        <a:rPr kumimoji="1" lang="ja-JP" altLang="en-US" sz="1600" dirty="0" smtClean="0"/>
                        <a:t>・介護予防訪問介護相当サービス事業</a:t>
                      </a:r>
                      <a:endParaRPr kumimoji="1" lang="en-US" altLang="ja-JP" sz="1600" dirty="0" smtClean="0"/>
                    </a:p>
                    <a:p>
                      <a:r>
                        <a:rPr kumimoji="1" lang="ja-JP" altLang="en-US" sz="1600" dirty="0" smtClean="0"/>
                        <a:t>・介護予防通所介護相当サービス事業</a:t>
                      </a:r>
                      <a:endParaRPr kumimoji="1" lang="en-US" altLang="ja-JP" sz="1600" dirty="0" smtClean="0"/>
                    </a:p>
                    <a:p>
                      <a:r>
                        <a:rPr kumimoji="1" lang="ja-JP" altLang="en-US" sz="1600" dirty="0" smtClean="0"/>
                        <a:t>・通所型介護予防サービス事業（短期集中）</a:t>
                      </a:r>
                      <a:endParaRPr kumimoji="1" lang="en-US" altLang="ja-JP" sz="1600" dirty="0" smtClean="0"/>
                    </a:p>
                    <a:p>
                      <a:r>
                        <a:rPr kumimoji="1" lang="ja-JP" altLang="en-US" sz="1600" dirty="0" smtClean="0"/>
                        <a:t>・一般介護予防事業</a:t>
                      </a:r>
                      <a:endParaRPr kumimoji="1" lang="ja-JP" altLang="en-US" sz="1600" dirty="0"/>
                    </a:p>
                  </a:txBody>
                  <a:tcPr/>
                </a:tc>
              </a:tr>
              <a:tr h="370840">
                <a:tc>
                  <a:txBody>
                    <a:bodyPr/>
                    <a:lstStyle/>
                    <a:p>
                      <a:r>
                        <a:rPr kumimoji="1" lang="ja-JP" altLang="en-US" sz="1600" dirty="0" smtClean="0"/>
                        <a:t>要介護認定未申請の者（新規）又は要介護認定結果が「非該当」の者が基本チェックリストを実施した場合</a:t>
                      </a:r>
                      <a:endParaRPr kumimoji="1" lang="ja-JP" altLang="en-US" sz="1600" dirty="0"/>
                    </a:p>
                  </a:txBody>
                  <a:tcPr/>
                </a:tc>
                <a:tc>
                  <a:txBody>
                    <a:bodyPr/>
                    <a:lstStyle/>
                    <a:p>
                      <a:r>
                        <a:rPr kumimoji="1" lang="ja-JP" altLang="en-US" sz="1600" dirty="0" smtClean="0"/>
                        <a:t>・通所型介護予防サービス事業（短期集中）</a:t>
                      </a:r>
                      <a:endParaRPr kumimoji="1" lang="en-US" altLang="ja-JP" sz="1600" dirty="0" smtClean="0"/>
                    </a:p>
                    <a:p>
                      <a:r>
                        <a:rPr kumimoji="1" lang="ja-JP" altLang="en-US" sz="1600" dirty="0" smtClean="0"/>
                        <a:t>・一般介護予防事業</a:t>
                      </a:r>
                      <a:endParaRPr kumimoji="1" lang="ja-JP" altLang="en-US" sz="1600" dirty="0"/>
                    </a:p>
                  </a:txBody>
                  <a:tcPr/>
                </a:tc>
              </a:tr>
            </a:tbl>
          </a:graphicData>
        </a:graphic>
      </p:graphicFrame>
      <p:sp>
        <p:nvSpPr>
          <p:cNvPr id="13"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lang="en-US" altLang="ja-JP" sz="1600" dirty="0">
                <a:solidFill>
                  <a:schemeClr val="tx1"/>
                </a:solidFill>
              </a:rPr>
              <a:t>20</a:t>
            </a:r>
            <a:endParaRPr kumimoji="1" lang="ja-JP" altLang="en-US" sz="1600" dirty="0">
              <a:solidFill>
                <a:schemeClr val="tx1"/>
              </a:solidFill>
            </a:endParaRPr>
          </a:p>
        </p:txBody>
      </p:sp>
    </p:spTree>
    <p:extLst>
      <p:ext uri="{BB962C8B-B14F-4D97-AF65-F5344CB8AC3E}">
        <p14:creationId xmlns:p14="http://schemas.microsoft.com/office/powerpoint/2010/main" val="1408694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735360"/>
          </a:xfrm>
        </p:spPr>
        <p:txBody>
          <a:bodyPr>
            <a:normAutofit fontScale="90000"/>
          </a:bodyPr>
          <a:lstStyle/>
          <a:p>
            <a:r>
              <a:rPr kumimoji="1" lang="ja-JP" altLang="en-US" dirty="0" smtClean="0"/>
              <a:t>事業対象者決定までの窓口対応の手順</a:t>
            </a:r>
            <a:endParaRPr kumimoji="1" lang="ja-JP" altLang="en-US" dirty="0"/>
          </a:p>
        </p:txBody>
      </p:sp>
      <p:sp>
        <p:nvSpPr>
          <p:cNvPr id="3" name="コンテンツ プレースホルダー 2"/>
          <p:cNvSpPr>
            <a:spLocks noGrp="1"/>
          </p:cNvSpPr>
          <p:nvPr>
            <p:ph idx="1"/>
          </p:nvPr>
        </p:nvSpPr>
        <p:spPr>
          <a:xfrm>
            <a:off x="611560" y="1412776"/>
            <a:ext cx="8075240" cy="5064224"/>
          </a:xfrm>
        </p:spPr>
        <p:txBody>
          <a:bodyPr/>
          <a:lstStyle/>
          <a:p>
            <a:pPr marL="0" indent="0">
              <a:buNone/>
            </a:pPr>
            <a:r>
              <a:rPr lang="ja-JP" altLang="en-US" dirty="0" smtClean="0"/>
              <a:t>①　利用希望者の状況把握</a:t>
            </a:r>
            <a:endParaRPr lang="en-US" altLang="ja-JP" dirty="0" smtClean="0"/>
          </a:p>
          <a:p>
            <a:pPr marL="0" indent="0">
              <a:buNone/>
            </a:pPr>
            <a:r>
              <a:rPr kumimoji="1" lang="ja-JP" altLang="en-US" dirty="0"/>
              <a:t>　</a:t>
            </a:r>
            <a:r>
              <a:rPr kumimoji="1" lang="ja-JP" altLang="en-US" dirty="0" smtClean="0"/>
              <a:t>　・相談の目的　・現在の状況　・認定申請中でないか</a:t>
            </a:r>
            <a:r>
              <a:rPr lang="ja-JP" altLang="en-US" dirty="0"/>
              <a:t>　</a:t>
            </a:r>
            <a:r>
              <a:rPr lang="ja-JP" altLang="en-US" dirty="0" smtClean="0"/>
              <a:t>等</a:t>
            </a:r>
            <a:endParaRPr lang="en-US" altLang="ja-JP" dirty="0" smtClean="0"/>
          </a:p>
          <a:p>
            <a:pPr marL="0" indent="0">
              <a:buNone/>
            </a:pPr>
            <a:r>
              <a:rPr kumimoji="1" lang="ja-JP" altLang="en-US" dirty="0" smtClean="0"/>
              <a:t>②　希望するサービスを聞き取り、総合事業の主旨と手続き、</a:t>
            </a:r>
            <a:endParaRPr kumimoji="1" lang="en-US" altLang="ja-JP" dirty="0" smtClean="0"/>
          </a:p>
          <a:p>
            <a:pPr marL="0" indent="0">
              <a:buNone/>
            </a:pPr>
            <a:r>
              <a:rPr lang="ja-JP" altLang="en-US" dirty="0"/>
              <a:t>　</a:t>
            </a:r>
            <a:r>
              <a:rPr lang="ja-JP" altLang="en-US" dirty="0" smtClean="0"/>
              <a:t>　利用可能サービスの説明を行う</a:t>
            </a:r>
            <a:endParaRPr lang="en-US" altLang="ja-JP" dirty="0" smtClean="0"/>
          </a:p>
          <a:p>
            <a:pPr marL="0" indent="0">
              <a:buNone/>
            </a:pPr>
            <a:r>
              <a:rPr lang="ja-JP" altLang="en-US" dirty="0" smtClean="0"/>
              <a:t>③　基本チェックリストの実施</a:t>
            </a:r>
            <a:endParaRPr lang="en-US" altLang="ja-JP" dirty="0" smtClean="0"/>
          </a:p>
          <a:p>
            <a:pPr marL="0" indent="0">
              <a:buNone/>
            </a:pPr>
            <a:r>
              <a:rPr lang="ja-JP" altLang="en-US" dirty="0" smtClean="0"/>
              <a:t>④　基本チェックリストの判定結果を確認し、本人へ告知する</a:t>
            </a:r>
            <a:endParaRPr lang="en-US" altLang="ja-JP" dirty="0" smtClean="0"/>
          </a:p>
          <a:p>
            <a:pPr marL="0" indent="0">
              <a:buNone/>
            </a:pPr>
            <a:r>
              <a:rPr lang="ja-JP" altLang="en-US" dirty="0"/>
              <a:t>　</a:t>
            </a:r>
            <a:r>
              <a:rPr lang="ja-JP" altLang="en-US" dirty="0" smtClean="0"/>
              <a:t>　（非該当の場合は一般介護予防事業を案内し終了）</a:t>
            </a:r>
            <a:endParaRPr lang="en-US" altLang="ja-JP" dirty="0" smtClean="0"/>
          </a:p>
          <a:p>
            <a:pPr marL="0" indent="0">
              <a:buNone/>
            </a:pPr>
            <a:r>
              <a:rPr lang="ja-JP" altLang="en-US" dirty="0" smtClean="0"/>
              <a:t>⑤　被保険者証を回収し、総合事業利用申込書とケアマネジ</a:t>
            </a:r>
            <a:endParaRPr lang="en-US" altLang="ja-JP" dirty="0" smtClean="0"/>
          </a:p>
          <a:p>
            <a:pPr marL="0" indent="0">
              <a:buNone/>
            </a:pPr>
            <a:r>
              <a:rPr lang="ja-JP" altLang="en-US" dirty="0"/>
              <a:t>　</a:t>
            </a:r>
            <a:r>
              <a:rPr lang="ja-JP" altLang="en-US" dirty="0" smtClean="0"/>
              <a:t>　 メント依頼届出書の提出を求める　⇒窓口対応終了</a:t>
            </a:r>
            <a:endParaRPr lang="en-US" altLang="ja-JP" dirty="0"/>
          </a:p>
          <a:p>
            <a:pPr marL="0" indent="0">
              <a:buNone/>
            </a:pPr>
            <a:r>
              <a:rPr lang="ja-JP" altLang="en-US" dirty="0" smtClean="0">
                <a:solidFill>
                  <a:schemeClr val="accent6"/>
                </a:solidFill>
              </a:rPr>
              <a:t>・・・・・</a:t>
            </a:r>
            <a:endParaRPr lang="en-US" altLang="ja-JP" dirty="0" smtClean="0">
              <a:solidFill>
                <a:schemeClr val="accent6"/>
              </a:solidFill>
            </a:endParaRPr>
          </a:p>
          <a:p>
            <a:pPr marL="0" indent="0">
              <a:buNone/>
            </a:pPr>
            <a:r>
              <a:rPr lang="ja-JP" altLang="en-US" dirty="0" smtClean="0"/>
              <a:t>⑥　受け付けた書類を１日１回、介護・ながいき課へ送付する</a:t>
            </a:r>
            <a:endParaRPr lang="en-US" altLang="ja-JP" dirty="0" smtClean="0"/>
          </a:p>
        </p:txBody>
      </p:sp>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９．</a:t>
            </a:r>
            <a:r>
              <a:rPr lang="ja-JP" altLang="en-US" sz="2000" dirty="0" smtClean="0">
                <a:solidFill>
                  <a:schemeClr val="bg1"/>
                </a:solidFill>
              </a:rPr>
              <a:t>総合事業のサービス利用までの流れ（窓口対応手順・包括の場合）</a:t>
            </a:r>
            <a:endParaRPr lang="ja-JP" altLang="en-US" sz="2000" dirty="0">
              <a:solidFill>
                <a:schemeClr val="bg1"/>
              </a:solidFill>
            </a:endParaRPr>
          </a:p>
        </p:txBody>
      </p:sp>
      <p:sp>
        <p:nvSpPr>
          <p:cNvPr id="5"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kumimoji="1" lang="en-US" altLang="ja-JP" sz="1600" dirty="0" smtClean="0">
                <a:solidFill>
                  <a:schemeClr val="tx1"/>
                </a:solidFill>
              </a:rPr>
              <a:t>21</a:t>
            </a:r>
            <a:endParaRPr kumimoji="1" lang="ja-JP" altLang="en-US" sz="1600" dirty="0">
              <a:solidFill>
                <a:schemeClr val="tx1"/>
              </a:solidFill>
            </a:endParaRPr>
          </a:p>
        </p:txBody>
      </p:sp>
      <p:sp>
        <p:nvSpPr>
          <p:cNvPr id="6" name="下矢印 5"/>
          <p:cNvSpPr/>
          <p:nvPr/>
        </p:nvSpPr>
        <p:spPr>
          <a:xfrm>
            <a:off x="229038" y="1485007"/>
            <a:ext cx="349696" cy="4752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689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事業対象者の有効期間について</a:t>
            </a:r>
            <a:endParaRPr kumimoji="1" lang="ja-JP" altLang="en-US" sz="3200" dirty="0"/>
          </a:p>
        </p:txBody>
      </p:sp>
      <p:sp>
        <p:nvSpPr>
          <p:cNvPr id="3" name="コンテンツ プレースホルダー 2"/>
          <p:cNvSpPr>
            <a:spLocks noGrp="1"/>
          </p:cNvSpPr>
          <p:nvPr>
            <p:ph idx="1"/>
          </p:nvPr>
        </p:nvSpPr>
        <p:spPr>
          <a:xfrm>
            <a:off x="457200" y="1556792"/>
            <a:ext cx="8229600" cy="4896544"/>
          </a:xfrm>
        </p:spPr>
        <p:txBody>
          <a:bodyPr>
            <a:noAutofit/>
          </a:bodyPr>
          <a:lstStyle/>
          <a:p>
            <a:pPr marL="0" indent="0">
              <a:buNone/>
            </a:pPr>
            <a:r>
              <a:rPr lang="ja-JP" altLang="en-US" sz="2800" dirty="0" smtClean="0"/>
              <a:t>○事業対象者の有効期間は２年間とする。</a:t>
            </a:r>
            <a:endParaRPr lang="en-US" altLang="ja-JP" sz="2800" dirty="0" smtClean="0"/>
          </a:p>
          <a:p>
            <a:pPr marL="0" indent="0">
              <a:buNone/>
            </a:pPr>
            <a:r>
              <a:rPr lang="ja-JP" altLang="en-US" sz="2800" dirty="0"/>
              <a:t>　</a:t>
            </a:r>
            <a:r>
              <a:rPr lang="ja-JP" altLang="en-US" sz="2800" dirty="0" smtClean="0"/>
              <a:t>（基本チェックリスト実施日の２年後の月末日まで）</a:t>
            </a:r>
            <a:endParaRPr lang="en-US" altLang="ja-JP" sz="2800" dirty="0" smtClean="0"/>
          </a:p>
          <a:p>
            <a:pPr marL="0" indent="0">
              <a:buNone/>
            </a:pPr>
            <a:r>
              <a:rPr lang="ja-JP" altLang="en-US" sz="2800" dirty="0" smtClean="0">
                <a:solidFill>
                  <a:srgbClr val="FF0000"/>
                </a:solidFill>
              </a:rPr>
              <a:t>・・・・・</a:t>
            </a:r>
            <a:endParaRPr lang="en-US" altLang="ja-JP" sz="2800" dirty="0" smtClean="0">
              <a:solidFill>
                <a:srgbClr val="FF0000"/>
              </a:solidFill>
            </a:endParaRPr>
          </a:p>
          <a:p>
            <a:pPr marL="0" indent="0">
              <a:buNone/>
            </a:pPr>
            <a:r>
              <a:rPr lang="ja-JP" altLang="en-US" sz="2800" dirty="0"/>
              <a:t> </a:t>
            </a:r>
            <a:r>
              <a:rPr lang="ja-JP" altLang="en-US" sz="2800" dirty="0" smtClean="0"/>
              <a:t>＊新規申請による事業対象者</a:t>
            </a:r>
            <a:endParaRPr lang="en-US" altLang="ja-JP" sz="2800" dirty="0" smtClean="0"/>
          </a:p>
          <a:p>
            <a:pPr marL="0" indent="0">
              <a:buNone/>
            </a:pPr>
            <a:r>
              <a:rPr lang="ja-JP" altLang="en-US" sz="2800" dirty="0" smtClean="0"/>
              <a:t>     基本チェックリスト実施日＝事業対象者となった日</a:t>
            </a:r>
            <a:endParaRPr lang="en-US" altLang="ja-JP" sz="2800" dirty="0" smtClean="0"/>
          </a:p>
          <a:p>
            <a:pPr marL="0" indent="0">
              <a:lnSpc>
                <a:spcPct val="50000"/>
              </a:lnSpc>
              <a:spcBef>
                <a:spcPts val="0"/>
              </a:spcBef>
              <a:buNone/>
            </a:pPr>
            <a:endParaRPr lang="en-US" altLang="ja-JP" sz="2800" dirty="0" smtClean="0"/>
          </a:p>
          <a:p>
            <a:pPr marL="0" indent="0">
              <a:buNone/>
            </a:pPr>
            <a:r>
              <a:rPr lang="en-US" altLang="ja-JP" sz="2800" dirty="0" smtClean="0"/>
              <a:t> </a:t>
            </a:r>
            <a:r>
              <a:rPr lang="ja-JP" altLang="en-US" sz="2800" dirty="0" smtClean="0"/>
              <a:t>＊要支援（介護）からの認定更新による事業対象者</a:t>
            </a:r>
            <a:endParaRPr lang="en-US" altLang="ja-JP" sz="2800" dirty="0" smtClean="0"/>
          </a:p>
          <a:p>
            <a:pPr marL="0" indent="0">
              <a:buNone/>
            </a:pPr>
            <a:r>
              <a:rPr lang="ja-JP" altLang="en-US" sz="2800" dirty="0"/>
              <a:t>　</a:t>
            </a:r>
            <a:r>
              <a:rPr lang="ja-JP" altLang="en-US" sz="2800" dirty="0" smtClean="0"/>
              <a:t>　要支援（介護）認定期間の満了日の翌日を</a:t>
            </a:r>
            <a:endParaRPr lang="en-US" altLang="ja-JP" sz="2800" dirty="0" smtClean="0"/>
          </a:p>
          <a:p>
            <a:pPr marL="0" indent="0">
              <a:buNone/>
            </a:pPr>
            <a:r>
              <a:rPr lang="ja-JP" altLang="en-US" sz="2800" dirty="0"/>
              <a:t>　</a:t>
            </a:r>
            <a:r>
              <a:rPr lang="ja-JP" altLang="en-US" sz="2800" dirty="0" smtClean="0"/>
              <a:t>　基本チェックリスト実施日とみなす取り扱いとする。</a:t>
            </a:r>
            <a:endParaRPr lang="en-US" altLang="ja-JP" sz="2800" dirty="0" smtClean="0"/>
          </a:p>
          <a:p>
            <a:pPr marL="0" indent="0">
              <a:buNone/>
            </a:pPr>
            <a:r>
              <a:rPr lang="ja-JP" altLang="en-US" sz="2800" dirty="0"/>
              <a:t>　</a:t>
            </a:r>
            <a:r>
              <a:rPr lang="ja-JP" altLang="en-US" sz="2800" dirty="0" smtClean="0"/>
              <a:t>　（更新期間以前のチェックリスト実施は受付しない）</a:t>
            </a:r>
            <a:endParaRPr lang="en-US" altLang="ja-JP" sz="2800" dirty="0" smtClean="0"/>
          </a:p>
        </p:txBody>
      </p:sp>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９．</a:t>
            </a:r>
            <a:r>
              <a:rPr lang="ja-JP" altLang="en-US" sz="2000" dirty="0" smtClean="0">
                <a:solidFill>
                  <a:schemeClr val="bg1"/>
                </a:solidFill>
              </a:rPr>
              <a:t>総合事業のサービス利用までの流れ（事業対象者の有効期間）</a:t>
            </a:r>
            <a:endParaRPr lang="ja-JP" altLang="en-US" sz="2000" dirty="0">
              <a:solidFill>
                <a:schemeClr val="bg1"/>
              </a:solidFill>
            </a:endParaRPr>
          </a:p>
        </p:txBody>
      </p:sp>
      <p:sp>
        <p:nvSpPr>
          <p:cNvPr id="5"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lang="en-US" altLang="ja-JP" sz="1600" dirty="0">
                <a:solidFill>
                  <a:schemeClr val="tx1"/>
                </a:solidFill>
              </a:rPr>
              <a:t>22</a:t>
            </a:r>
            <a:endParaRPr kumimoji="1" lang="ja-JP" altLang="en-US" sz="1600" dirty="0">
              <a:solidFill>
                <a:schemeClr val="tx1"/>
              </a:solidFill>
            </a:endParaRPr>
          </a:p>
        </p:txBody>
      </p:sp>
    </p:spTree>
    <p:extLst>
      <p:ext uri="{BB962C8B-B14F-4D97-AF65-F5344CB8AC3E}">
        <p14:creationId xmlns:p14="http://schemas.microsoft.com/office/powerpoint/2010/main" val="3672473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348880"/>
            <a:ext cx="8229600" cy="4128120"/>
          </a:xfrm>
        </p:spPr>
        <p:txBody>
          <a:bodyPr/>
          <a:lstStyle/>
          <a:p>
            <a:pPr marL="0" indent="0">
              <a:buNone/>
            </a:pPr>
            <a:r>
              <a:rPr kumimoji="1" lang="ja-JP" altLang="en-US" dirty="0" smtClean="0"/>
              <a:t>○基本的な考え方</a:t>
            </a:r>
            <a:endParaRPr kumimoji="1" lang="en-US" altLang="ja-JP" dirty="0" smtClean="0"/>
          </a:p>
          <a:p>
            <a:pPr marL="0" indent="0">
              <a:lnSpc>
                <a:spcPct val="50000"/>
              </a:lnSpc>
              <a:spcBef>
                <a:spcPts val="0"/>
              </a:spcBef>
              <a:buNone/>
            </a:pPr>
            <a:endParaRPr lang="en-US" altLang="ja-JP" sz="1800" dirty="0" smtClean="0"/>
          </a:p>
          <a:p>
            <a:pPr marL="0" indent="0">
              <a:buNone/>
            </a:pPr>
            <a:r>
              <a:rPr lang="ja-JP" altLang="en-US" sz="1800" dirty="0"/>
              <a:t>　</a:t>
            </a:r>
            <a:r>
              <a:rPr lang="ja-JP" altLang="en-US" sz="1800" dirty="0" smtClean="0"/>
              <a:t>　</a:t>
            </a:r>
            <a:r>
              <a:rPr lang="ja-JP" altLang="en-US" sz="1800" u="sng" dirty="0" smtClean="0"/>
              <a:t>・　高齢者が要介護状態になることをできるだけ防ぐ</a:t>
            </a:r>
            <a:endParaRPr lang="en-US" altLang="ja-JP" sz="1800" u="sng" dirty="0" smtClean="0"/>
          </a:p>
          <a:p>
            <a:pPr marL="0" indent="0">
              <a:buNone/>
            </a:pPr>
            <a:r>
              <a:rPr lang="ja-JP" altLang="en-US" sz="1800" dirty="0" smtClean="0"/>
              <a:t>　　</a:t>
            </a:r>
            <a:r>
              <a:rPr lang="ja-JP" altLang="en-US" sz="1800" u="sng" dirty="0" smtClean="0"/>
              <a:t>・　</a:t>
            </a:r>
            <a:r>
              <a:rPr kumimoji="1" lang="ja-JP" altLang="en-US" sz="1800" u="sng" dirty="0" smtClean="0"/>
              <a:t>要支援・要介護状態になっても状態がそれ以上に悪化しないようにする</a:t>
            </a:r>
            <a:endParaRPr kumimoji="1" lang="en-US" altLang="ja-JP" sz="1800" u="sng" dirty="0" smtClean="0"/>
          </a:p>
          <a:p>
            <a:pPr marL="0" indent="0">
              <a:lnSpc>
                <a:spcPct val="50000"/>
              </a:lnSpc>
              <a:spcBef>
                <a:spcPts val="0"/>
              </a:spcBef>
              <a:buNone/>
            </a:pPr>
            <a:endParaRPr kumimoji="1" lang="en-US" altLang="ja-JP" sz="1800" u="sng" dirty="0" smtClean="0"/>
          </a:p>
          <a:p>
            <a:pPr marL="0" indent="0">
              <a:buNone/>
            </a:pPr>
            <a:r>
              <a:rPr lang="ja-JP" altLang="en-US" sz="1800" dirty="0"/>
              <a:t>　 </a:t>
            </a:r>
            <a:r>
              <a:rPr lang="ja-JP" altLang="en-US" sz="1800" dirty="0" smtClean="0"/>
              <a:t>  </a:t>
            </a:r>
            <a:r>
              <a:rPr lang="ja-JP" altLang="en-US" sz="1600" dirty="0" smtClean="0"/>
              <a:t>以上の目的のために、高齢者自身が地域において自立した日常生活を送れるように、</a:t>
            </a:r>
            <a:endParaRPr lang="en-US" altLang="ja-JP" sz="1600" dirty="0" smtClean="0"/>
          </a:p>
          <a:p>
            <a:pPr marL="0" indent="0">
              <a:buNone/>
            </a:pPr>
            <a:r>
              <a:rPr lang="ja-JP" altLang="en-US" sz="1600" dirty="0"/>
              <a:t>　</a:t>
            </a:r>
            <a:r>
              <a:rPr lang="ja-JP" altLang="en-US" sz="1600" dirty="0" smtClean="0"/>
              <a:t>ケアマネジメントのプロセスに基づき支援するものです。</a:t>
            </a:r>
            <a:endParaRPr lang="en-US" altLang="ja-JP" sz="1600" dirty="0" smtClean="0"/>
          </a:p>
          <a:p>
            <a:pPr marL="0" indent="0">
              <a:buNone/>
            </a:pPr>
            <a:r>
              <a:rPr lang="ja-JP" altLang="en-US" sz="1600" dirty="0">
                <a:solidFill>
                  <a:schemeClr val="accent6"/>
                </a:solidFill>
              </a:rPr>
              <a:t>・・・・・</a:t>
            </a:r>
            <a:endParaRPr lang="en-US" altLang="ja-JP" sz="1600" dirty="0" smtClean="0">
              <a:solidFill>
                <a:schemeClr val="accent6"/>
              </a:solidFill>
            </a:endParaRPr>
          </a:p>
          <a:p>
            <a:pPr marL="0" indent="0">
              <a:buNone/>
            </a:pPr>
            <a:r>
              <a:rPr kumimoji="1" lang="ja-JP" altLang="en-US" sz="1600" dirty="0"/>
              <a:t>　</a:t>
            </a:r>
            <a:r>
              <a:rPr kumimoji="1" lang="ja-JP" altLang="en-US" sz="1600" dirty="0" smtClean="0"/>
              <a:t>　 総合事業の介護予防ケアマネジメントは、対象者のアセスメントを行い、目標を設定し、</a:t>
            </a:r>
            <a:endParaRPr kumimoji="1" lang="en-US" altLang="ja-JP" sz="1600" dirty="0" smtClean="0"/>
          </a:p>
          <a:p>
            <a:pPr marL="0" indent="0">
              <a:buNone/>
            </a:pPr>
            <a:r>
              <a:rPr lang="en-US" altLang="ja-JP" sz="1600" dirty="0"/>
              <a:t> </a:t>
            </a:r>
            <a:r>
              <a:rPr lang="en-US" altLang="ja-JP" sz="1600" dirty="0" smtClean="0"/>
              <a:t> </a:t>
            </a:r>
            <a:r>
              <a:rPr kumimoji="1" lang="ja-JP" altLang="en-US" sz="1600" dirty="0" smtClean="0"/>
              <a:t>達成に向け介護予防の取り組みを生活の中に取り入れ、自ら実施、評価できるように支援</a:t>
            </a:r>
            <a:endParaRPr kumimoji="1" lang="en-US" altLang="ja-JP" sz="1600" dirty="0" smtClean="0"/>
          </a:p>
          <a:p>
            <a:pPr marL="0" indent="0">
              <a:buNone/>
            </a:pPr>
            <a:r>
              <a:rPr lang="en-US" altLang="ja-JP" sz="1600" dirty="0"/>
              <a:t> </a:t>
            </a:r>
            <a:r>
              <a:rPr lang="en-US" altLang="ja-JP" sz="1600" dirty="0" smtClean="0"/>
              <a:t> </a:t>
            </a:r>
            <a:r>
              <a:rPr kumimoji="1" lang="ja-JP" altLang="en-US" sz="1600" dirty="0" smtClean="0"/>
              <a:t>するものです。</a:t>
            </a:r>
            <a:endParaRPr kumimoji="1" lang="en-US" altLang="ja-JP" sz="1600" dirty="0" smtClean="0"/>
          </a:p>
          <a:p>
            <a:pPr marL="0" indent="0">
              <a:buNone/>
            </a:pPr>
            <a:r>
              <a:rPr lang="ja-JP" altLang="en-US" sz="1600" dirty="0">
                <a:solidFill>
                  <a:schemeClr val="accent6"/>
                </a:solidFill>
              </a:rPr>
              <a:t>・・・・・</a:t>
            </a:r>
            <a:endParaRPr kumimoji="1" lang="en-US" altLang="ja-JP" sz="1600" dirty="0" smtClean="0">
              <a:solidFill>
                <a:schemeClr val="accent6"/>
              </a:solidFill>
            </a:endParaRPr>
          </a:p>
          <a:p>
            <a:pPr marL="0" indent="0">
              <a:buNone/>
            </a:pPr>
            <a:r>
              <a:rPr lang="ja-JP" altLang="en-US" sz="1600" dirty="0"/>
              <a:t>　</a:t>
            </a:r>
            <a:r>
              <a:rPr lang="ja-JP" altLang="en-US" sz="1600" dirty="0" smtClean="0"/>
              <a:t>   また、自ら地域での活動を継続することにより「心身機能」「活動」「参加」の視点を踏まえ</a:t>
            </a:r>
            <a:endParaRPr lang="en-US" altLang="ja-JP" sz="1600" dirty="0" smtClean="0"/>
          </a:p>
          <a:p>
            <a:pPr marL="0" indent="0">
              <a:buNone/>
            </a:pPr>
            <a:r>
              <a:rPr lang="en-US" altLang="ja-JP" sz="1600" dirty="0"/>
              <a:t> </a:t>
            </a:r>
            <a:r>
              <a:rPr lang="en-US" altLang="ja-JP" sz="1600" dirty="0" smtClean="0"/>
              <a:t> </a:t>
            </a:r>
            <a:r>
              <a:rPr lang="ja-JP" altLang="en-US" sz="1600" dirty="0" smtClean="0"/>
              <a:t>た内容となるよう、選択を支援していくことが重要です。</a:t>
            </a:r>
            <a:endParaRPr lang="en-US" altLang="ja-JP" sz="1600" dirty="0" smtClean="0"/>
          </a:p>
          <a:p>
            <a:pPr marL="0" indent="0">
              <a:buNone/>
            </a:pPr>
            <a:endParaRPr kumimoji="1" lang="ja-JP" altLang="en-US" sz="1800" dirty="0"/>
          </a:p>
        </p:txBody>
      </p:sp>
      <p:sp>
        <p:nvSpPr>
          <p:cNvPr id="5"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９．</a:t>
            </a:r>
            <a:r>
              <a:rPr lang="ja-JP" altLang="en-US" sz="2000" dirty="0" smtClean="0">
                <a:solidFill>
                  <a:schemeClr val="bg1"/>
                </a:solidFill>
              </a:rPr>
              <a:t>総合事業のサービス利用までの流れ（ケアマネジメントの考え方）</a:t>
            </a:r>
            <a:endParaRPr lang="ja-JP" altLang="en-US" sz="2000" dirty="0">
              <a:solidFill>
                <a:schemeClr val="bg1"/>
              </a:solidFill>
            </a:endParaRPr>
          </a:p>
        </p:txBody>
      </p:sp>
      <p:sp>
        <p:nvSpPr>
          <p:cNvPr id="6" name="タイトル 1"/>
          <p:cNvSpPr>
            <a:spLocks noGrp="1"/>
          </p:cNvSpPr>
          <p:nvPr>
            <p:ph type="title"/>
          </p:nvPr>
        </p:nvSpPr>
        <p:spPr>
          <a:xfrm>
            <a:off x="457200" y="533400"/>
            <a:ext cx="8229600" cy="1671464"/>
          </a:xfrm>
          <a:ln/>
        </p:spPr>
        <p:style>
          <a:lnRef idx="2">
            <a:schemeClr val="accent6"/>
          </a:lnRef>
          <a:fillRef idx="1">
            <a:schemeClr val="lt1"/>
          </a:fillRef>
          <a:effectRef idx="0">
            <a:schemeClr val="accent6"/>
          </a:effectRef>
          <a:fontRef idx="minor">
            <a:schemeClr val="dk1"/>
          </a:fontRef>
        </p:style>
        <p:txBody>
          <a:bodyPr>
            <a:normAutofit/>
          </a:bodyPr>
          <a:lstStyle/>
          <a:p>
            <a:r>
              <a:rPr lang="ja-JP" altLang="en-US" sz="1800" dirty="0" smtClean="0"/>
              <a:t>「介護予防ケアマネジメント」とは</a:t>
            </a:r>
            <a:r>
              <a:rPr lang="en-US" altLang="ja-JP" sz="1800" dirty="0" smtClean="0"/>
              <a:t/>
            </a:r>
            <a:br>
              <a:rPr lang="en-US" altLang="ja-JP" sz="1800" dirty="0" smtClean="0"/>
            </a:br>
            <a:r>
              <a:rPr lang="ja-JP" altLang="en-US" sz="1800" dirty="0" smtClean="0"/>
              <a:t>　介護保険法第</a:t>
            </a:r>
            <a:r>
              <a:rPr lang="en-US" altLang="ja-JP" sz="1800" dirty="0" smtClean="0"/>
              <a:t>115</a:t>
            </a:r>
            <a:r>
              <a:rPr lang="ja-JP" altLang="en-US" sz="1800" dirty="0" smtClean="0"/>
              <a:t>条の</a:t>
            </a:r>
            <a:r>
              <a:rPr lang="en-US" altLang="ja-JP" sz="1800" dirty="0" smtClean="0"/>
              <a:t>45</a:t>
            </a:r>
            <a:r>
              <a:rPr lang="ja-JP" altLang="en-US" sz="1800" dirty="0" smtClean="0"/>
              <a:t>第１号ニに規定するサービスであり、対象者の依頼を受け、介護予防及び日常生活支援を目的として、その心身の状況、置かれている環境その他の状況に応じて、その選択に基づき、対象者の状態等にあった、適切なサービスが包括的かつ効率的に提供されるよう必要な援助を行う事業</a:t>
            </a:r>
            <a:endParaRPr kumimoji="1" lang="ja-JP" altLang="en-US" sz="1800" dirty="0"/>
          </a:p>
        </p:txBody>
      </p:sp>
      <p:sp>
        <p:nvSpPr>
          <p:cNvPr id="7"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lang="en-US" altLang="ja-JP" sz="1600" dirty="0">
                <a:solidFill>
                  <a:schemeClr val="tx1"/>
                </a:solidFill>
              </a:rPr>
              <a:t>23</a:t>
            </a:r>
            <a:endParaRPr kumimoji="1" lang="ja-JP" altLang="en-US" sz="1600" dirty="0">
              <a:solidFill>
                <a:schemeClr val="tx1"/>
              </a:solidFill>
            </a:endParaRPr>
          </a:p>
        </p:txBody>
      </p:sp>
    </p:spTree>
    <p:extLst>
      <p:ext uri="{BB962C8B-B14F-4D97-AF65-F5344CB8AC3E}">
        <p14:creationId xmlns:p14="http://schemas.microsoft.com/office/powerpoint/2010/main" val="482957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7181" y="530188"/>
            <a:ext cx="8229600" cy="807368"/>
          </a:xfrm>
        </p:spPr>
        <p:txBody>
          <a:bodyPr>
            <a:normAutofit/>
          </a:bodyPr>
          <a:lstStyle/>
          <a:p>
            <a:r>
              <a:rPr lang="ja-JP" altLang="en-US" sz="3200" dirty="0" smtClean="0"/>
              <a:t>平成</a:t>
            </a:r>
            <a:r>
              <a:rPr lang="en-US" altLang="ja-JP" sz="3200" dirty="0" smtClean="0"/>
              <a:t>29</a:t>
            </a:r>
            <a:r>
              <a:rPr lang="ja-JP" altLang="en-US" sz="3200" dirty="0" smtClean="0"/>
              <a:t>年４月以降の介護予防ケアマネジメント</a:t>
            </a:r>
            <a:endParaRPr kumimoji="1" lang="ja-JP" altLang="en-US" sz="3200" dirty="0"/>
          </a:p>
        </p:txBody>
      </p:sp>
      <p:sp>
        <p:nvSpPr>
          <p:cNvPr id="3" name="コンテンツ プレースホルダー 2"/>
          <p:cNvSpPr>
            <a:spLocks noGrp="1"/>
          </p:cNvSpPr>
          <p:nvPr>
            <p:ph idx="1"/>
          </p:nvPr>
        </p:nvSpPr>
        <p:spPr>
          <a:xfrm>
            <a:off x="457200" y="1268760"/>
            <a:ext cx="8229600" cy="5136232"/>
          </a:xfrm>
        </p:spPr>
        <p:txBody>
          <a:bodyPr>
            <a:normAutofit fontScale="92500" lnSpcReduction="10000"/>
          </a:bodyPr>
          <a:lstStyle/>
          <a:p>
            <a:pPr marL="0" indent="0">
              <a:buNone/>
            </a:pPr>
            <a:r>
              <a:rPr kumimoji="1" lang="ja-JP" altLang="en-US" dirty="0" smtClean="0"/>
              <a:t>（１）類型</a:t>
            </a:r>
            <a:endParaRPr kumimoji="1" lang="en-US" altLang="ja-JP" dirty="0" smtClean="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smtClean="0"/>
          </a:p>
          <a:p>
            <a:pPr marL="0" indent="0">
              <a:buNone/>
            </a:pPr>
            <a:endParaRPr lang="en-US" altLang="ja-JP" dirty="0"/>
          </a:p>
          <a:p>
            <a:pPr marL="0" indent="0">
              <a:lnSpc>
                <a:spcPct val="25000"/>
              </a:lnSpc>
              <a:buNone/>
            </a:pPr>
            <a:endParaRPr lang="en-US" altLang="ja-JP" dirty="0" smtClean="0"/>
          </a:p>
          <a:p>
            <a:pPr marL="0" indent="0">
              <a:buNone/>
            </a:pPr>
            <a:r>
              <a:rPr lang="ja-JP" altLang="en-US" dirty="0" smtClean="0"/>
              <a:t>（２）考え方</a:t>
            </a:r>
            <a:endParaRPr lang="en-US" altLang="ja-JP" dirty="0" smtClean="0"/>
          </a:p>
          <a:p>
            <a:pPr marL="0" indent="0">
              <a:buNone/>
            </a:pPr>
            <a:r>
              <a:rPr lang="ja-JP" altLang="en-US" dirty="0" smtClean="0"/>
              <a:t>　</a:t>
            </a:r>
            <a:r>
              <a:rPr lang="ja-JP" altLang="en-US" sz="1800" dirty="0" smtClean="0"/>
              <a:t>①ケアマネジメント</a:t>
            </a:r>
            <a:r>
              <a:rPr lang="en-US" altLang="ja-JP" sz="1800" dirty="0" smtClean="0"/>
              <a:t>A</a:t>
            </a:r>
          </a:p>
          <a:p>
            <a:pPr marL="0" indent="0">
              <a:buNone/>
            </a:pPr>
            <a:r>
              <a:rPr kumimoji="1" lang="ja-JP" altLang="en-US" sz="1800" dirty="0"/>
              <a:t>　</a:t>
            </a:r>
            <a:r>
              <a:rPr kumimoji="1" lang="ja-JP" altLang="en-US" sz="1800" dirty="0" smtClean="0"/>
              <a:t>　 現行相当サービス及び短期集中サービス（通所型</a:t>
            </a:r>
            <a:r>
              <a:rPr kumimoji="1" lang="en-US" altLang="ja-JP" sz="1800" dirty="0" smtClean="0"/>
              <a:t>C)</a:t>
            </a:r>
            <a:r>
              <a:rPr kumimoji="1" lang="ja-JP" altLang="en-US" sz="1800" dirty="0" smtClean="0"/>
              <a:t>を利用する場合。</a:t>
            </a:r>
            <a:endParaRPr kumimoji="1" lang="en-US" altLang="ja-JP" sz="1800" dirty="0" smtClean="0"/>
          </a:p>
          <a:p>
            <a:pPr marL="0" indent="0">
              <a:buNone/>
            </a:pPr>
            <a:r>
              <a:rPr lang="ja-JP" altLang="en-US" sz="1800" dirty="0"/>
              <a:t>　</a:t>
            </a:r>
            <a:r>
              <a:rPr lang="ja-JP" altLang="en-US" sz="1800" dirty="0" smtClean="0"/>
              <a:t>　 実施方法は、介護予防支援と同様。</a:t>
            </a:r>
            <a:endParaRPr lang="en-US" altLang="ja-JP" sz="1800" dirty="0" smtClean="0"/>
          </a:p>
          <a:p>
            <a:pPr marL="0" indent="0">
              <a:buNone/>
            </a:pPr>
            <a:r>
              <a:rPr lang="ja-JP" altLang="en-US" sz="1800" dirty="0" smtClean="0"/>
              <a:t>　 ②ケアマネジメント</a:t>
            </a:r>
            <a:r>
              <a:rPr lang="en-US" altLang="ja-JP" sz="1800" dirty="0" smtClean="0"/>
              <a:t>C</a:t>
            </a:r>
          </a:p>
          <a:p>
            <a:pPr marL="0" indent="0">
              <a:buNone/>
            </a:pPr>
            <a:r>
              <a:rPr lang="ja-JP" altLang="en-US" sz="1800" dirty="0"/>
              <a:t>　</a:t>
            </a:r>
            <a:r>
              <a:rPr lang="ja-JP" altLang="en-US" sz="1800" dirty="0" smtClean="0"/>
              <a:t>　 本人とともに生活の目標を設定し、セルフマネジメントでの「社会参加による</a:t>
            </a:r>
            <a:endParaRPr lang="en-US" altLang="ja-JP" sz="1800" dirty="0" smtClean="0"/>
          </a:p>
          <a:p>
            <a:pPr marL="0" indent="0">
              <a:buNone/>
            </a:pPr>
            <a:r>
              <a:rPr lang="ja-JP" altLang="en-US" sz="1800" dirty="0"/>
              <a:t>　</a:t>
            </a:r>
            <a:r>
              <a:rPr lang="ja-JP" altLang="en-US" sz="1800" dirty="0" smtClean="0"/>
              <a:t>　 介護予防」につなげ、一般介護予防事業又は一般高齢者生活機能向上事業</a:t>
            </a:r>
            <a:endParaRPr lang="en-US" altLang="ja-JP" sz="1800" dirty="0" smtClean="0"/>
          </a:p>
          <a:p>
            <a:pPr marL="0" indent="0">
              <a:buNone/>
            </a:pPr>
            <a:r>
              <a:rPr lang="en-US" altLang="ja-JP" sz="1800" dirty="0"/>
              <a:t> </a:t>
            </a:r>
            <a:r>
              <a:rPr lang="en-US" altLang="ja-JP" sz="1800" dirty="0" smtClean="0"/>
              <a:t>     </a:t>
            </a:r>
            <a:r>
              <a:rPr lang="ja-JP" altLang="en-US" sz="1800" dirty="0" smtClean="0"/>
              <a:t>を利用した場合。</a:t>
            </a:r>
            <a:r>
              <a:rPr lang="en-US" altLang="ja-JP" sz="1800" dirty="0" smtClean="0"/>
              <a:t>(</a:t>
            </a:r>
            <a:r>
              <a:rPr lang="ja-JP" altLang="en-US" sz="1800" dirty="0" smtClean="0"/>
              <a:t>初回のみ算定</a:t>
            </a:r>
            <a:r>
              <a:rPr lang="ja-JP" altLang="en-US" sz="1800" dirty="0" smtClean="0"/>
              <a:t>）</a:t>
            </a:r>
            <a:endParaRPr lang="en-US" altLang="ja-JP" sz="1800" dirty="0" smtClean="0"/>
          </a:p>
          <a:p>
            <a:pPr marL="0" indent="0">
              <a:buNone/>
            </a:pPr>
            <a:r>
              <a:rPr lang="en-US" altLang="ja-JP" sz="1800" dirty="0"/>
              <a:t> </a:t>
            </a:r>
            <a:r>
              <a:rPr lang="en-US" altLang="ja-JP" sz="1800" dirty="0" smtClean="0"/>
              <a:t>  </a:t>
            </a:r>
            <a:r>
              <a:rPr lang="ja-JP" altLang="en-US" sz="1800" dirty="0" smtClean="0"/>
              <a:t>　</a:t>
            </a:r>
            <a:r>
              <a:rPr lang="en-US" altLang="ja-JP" sz="1800" dirty="0" smtClean="0"/>
              <a:t>※</a:t>
            </a:r>
            <a:r>
              <a:rPr lang="ja-JP" altLang="en-US" sz="1800" dirty="0" smtClean="0"/>
              <a:t>第２号被保険者はケアマネジメント</a:t>
            </a:r>
            <a:r>
              <a:rPr lang="en-US" altLang="ja-JP" sz="1800" dirty="0" smtClean="0"/>
              <a:t>C</a:t>
            </a:r>
            <a:r>
              <a:rPr lang="ja-JP" altLang="en-US" sz="1800" dirty="0" smtClean="0"/>
              <a:t>の対象となることはない。</a:t>
            </a:r>
            <a:endParaRPr lang="en-US" altLang="ja-JP" sz="1800" dirty="0" smtClean="0"/>
          </a:p>
        </p:txBody>
      </p:sp>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９．</a:t>
            </a:r>
            <a:r>
              <a:rPr lang="ja-JP" altLang="en-US" sz="2000" dirty="0" smtClean="0">
                <a:solidFill>
                  <a:schemeClr val="bg1"/>
                </a:solidFill>
              </a:rPr>
              <a:t>総合事業のサービス利用までの流れ（ケアマネジメントの類型）</a:t>
            </a:r>
            <a:endParaRPr lang="ja-JP" altLang="en-US" sz="2000" dirty="0">
              <a:solidFill>
                <a:schemeClr val="bg1"/>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87" y="1700808"/>
            <a:ext cx="792088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lang="en-US" altLang="ja-JP" sz="1600" dirty="0">
                <a:solidFill>
                  <a:schemeClr val="tx1"/>
                </a:solidFill>
              </a:rPr>
              <a:t>24</a:t>
            </a:r>
            <a:endParaRPr kumimoji="1" lang="ja-JP" altLang="en-US" sz="1600" dirty="0">
              <a:solidFill>
                <a:schemeClr val="tx1"/>
              </a:solidFill>
            </a:endParaRPr>
          </a:p>
        </p:txBody>
      </p:sp>
      <p:sp>
        <p:nvSpPr>
          <p:cNvPr id="7" name="正方形/長方形 6"/>
          <p:cNvSpPr/>
          <p:nvPr/>
        </p:nvSpPr>
        <p:spPr>
          <a:xfrm>
            <a:off x="6814592" y="1374570"/>
            <a:ext cx="1717848" cy="2286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r"/>
            <a:r>
              <a:rPr kumimoji="1" lang="en-US" altLang="ja-JP" sz="1400" dirty="0" smtClean="0"/>
              <a:t>※</a:t>
            </a:r>
            <a:r>
              <a:rPr kumimoji="1" lang="ja-JP" altLang="en-US" sz="1400" dirty="0" smtClean="0"/>
              <a:t>１単位</a:t>
            </a:r>
            <a:r>
              <a:rPr kumimoji="1" lang="en-US" altLang="ja-JP" sz="1400" dirty="0" smtClean="0"/>
              <a:t>10</a:t>
            </a:r>
            <a:r>
              <a:rPr kumimoji="1" lang="ja-JP" altLang="en-US" sz="1400" dirty="0" smtClean="0"/>
              <a:t>円</a:t>
            </a:r>
            <a:endParaRPr kumimoji="1" lang="ja-JP" altLang="en-US" sz="1400" dirty="0"/>
          </a:p>
        </p:txBody>
      </p:sp>
    </p:spTree>
    <p:extLst>
      <p:ext uri="{BB962C8B-B14F-4D97-AF65-F5344CB8AC3E}">
        <p14:creationId xmlns:p14="http://schemas.microsoft.com/office/powerpoint/2010/main" val="933488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663352"/>
          </a:xfrm>
        </p:spPr>
        <p:txBody>
          <a:bodyPr>
            <a:normAutofit/>
          </a:bodyPr>
          <a:lstStyle/>
          <a:p>
            <a:r>
              <a:rPr kumimoji="1" lang="ja-JP" altLang="en-US" sz="3200" dirty="0" smtClean="0"/>
              <a:t>介護予防ケアマネジメントの利用手続き</a:t>
            </a:r>
            <a:endParaRPr kumimoji="1" lang="ja-JP" altLang="en-US" sz="3200" dirty="0"/>
          </a:p>
        </p:txBody>
      </p:sp>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９．</a:t>
            </a:r>
            <a:r>
              <a:rPr lang="ja-JP" altLang="en-US" sz="2000" dirty="0" smtClean="0">
                <a:solidFill>
                  <a:schemeClr val="bg1"/>
                </a:solidFill>
              </a:rPr>
              <a:t>総合事業のサービス利用までの流れ（ケアマネジメントの利用手続き）</a:t>
            </a:r>
            <a:endParaRPr lang="ja-JP" altLang="en-US" sz="2000" dirty="0">
              <a:solidFill>
                <a:schemeClr val="bg1"/>
              </a:solidFill>
            </a:endParaRPr>
          </a:p>
        </p:txBody>
      </p:sp>
      <p:sp>
        <p:nvSpPr>
          <p:cNvPr id="5" name="コンテンツ プレースホルダー 2"/>
          <p:cNvSpPr txBox="1">
            <a:spLocks/>
          </p:cNvSpPr>
          <p:nvPr/>
        </p:nvSpPr>
        <p:spPr>
          <a:xfrm>
            <a:off x="611560" y="1268759"/>
            <a:ext cx="8075240" cy="5184577"/>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Font typeface="Arial" pitchFamily="34" charset="0"/>
              <a:buNone/>
            </a:pPr>
            <a:r>
              <a:rPr lang="ja-JP" altLang="en-US" dirty="0" smtClean="0"/>
              <a:t>○　利用に際しては、重要事項を文書で説明し、利用者の同意を得</a:t>
            </a:r>
            <a:endParaRPr lang="en-US" altLang="ja-JP" dirty="0" smtClean="0"/>
          </a:p>
          <a:p>
            <a:pPr marL="0" indent="0">
              <a:buFont typeface="Arial" pitchFamily="34" charset="0"/>
              <a:buNone/>
            </a:pPr>
            <a:r>
              <a:rPr lang="ja-JP" altLang="en-US" dirty="0" smtClean="0"/>
              <a:t> 　ておく。（契約の締結）</a:t>
            </a:r>
            <a:endParaRPr lang="en-US" altLang="ja-JP" dirty="0" smtClean="0"/>
          </a:p>
          <a:p>
            <a:pPr marL="0" indent="0">
              <a:buFont typeface="Arial" pitchFamily="34" charset="0"/>
              <a:buNone/>
            </a:pPr>
            <a:r>
              <a:rPr lang="ja-JP" altLang="en-US" dirty="0" smtClean="0"/>
              <a:t>○　ケアマネジメントは、包括または委託先の居宅介護支援事業所</a:t>
            </a:r>
            <a:endParaRPr lang="en-US" altLang="ja-JP" dirty="0" smtClean="0"/>
          </a:p>
          <a:p>
            <a:pPr marL="0" indent="0">
              <a:buFont typeface="Arial" pitchFamily="34" charset="0"/>
              <a:buNone/>
            </a:pPr>
            <a:r>
              <a:rPr lang="en-US" altLang="ja-JP" dirty="0"/>
              <a:t> </a:t>
            </a:r>
            <a:r>
              <a:rPr lang="ja-JP" altLang="en-US" dirty="0" smtClean="0"/>
              <a:t>　において実施する。</a:t>
            </a:r>
            <a:endParaRPr lang="en-US" altLang="ja-JP" dirty="0" smtClean="0"/>
          </a:p>
          <a:p>
            <a:pPr marL="0" indent="0">
              <a:buFont typeface="Arial" pitchFamily="34" charset="0"/>
              <a:buNone/>
            </a:pPr>
            <a:r>
              <a:rPr lang="ja-JP" altLang="en-US" dirty="0">
                <a:solidFill>
                  <a:schemeClr val="accent6"/>
                </a:solidFill>
              </a:rPr>
              <a:t>・・・・</a:t>
            </a:r>
            <a:r>
              <a:rPr lang="ja-JP" altLang="en-US" dirty="0" smtClean="0">
                <a:solidFill>
                  <a:schemeClr val="accent6"/>
                </a:solidFill>
              </a:rPr>
              <a:t>・</a:t>
            </a:r>
            <a:endParaRPr lang="en-US" altLang="ja-JP" dirty="0" smtClean="0">
              <a:solidFill>
                <a:schemeClr val="accent6"/>
              </a:solidFill>
            </a:endParaRPr>
          </a:p>
          <a:p>
            <a:pPr marL="0" indent="0">
              <a:buFont typeface="Arial" pitchFamily="34" charset="0"/>
              <a:buNone/>
            </a:pPr>
            <a:r>
              <a:rPr lang="ja-JP" altLang="en-US" dirty="0" smtClean="0"/>
              <a:t>①　アセスメント（課題分析）</a:t>
            </a:r>
            <a:endParaRPr lang="en-US" altLang="ja-JP" dirty="0" smtClean="0"/>
          </a:p>
          <a:p>
            <a:pPr marL="0" indent="0">
              <a:buFont typeface="Arial" pitchFamily="34" charset="0"/>
              <a:buNone/>
            </a:pPr>
            <a:r>
              <a:rPr lang="ja-JP" altLang="en-US" dirty="0" smtClean="0"/>
              <a:t>②　ケアプラン原案作成</a:t>
            </a:r>
            <a:endParaRPr lang="en-US" altLang="ja-JP" dirty="0" smtClean="0"/>
          </a:p>
          <a:p>
            <a:pPr marL="0" indent="0">
              <a:buFont typeface="Arial" pitchFamily="34" charset="0"/>
              <a:buNone/>
            </a:pPr>
            <a:r>
              <a:rPr lang="ja-JP" altLang="en-US" dirty="0"/>
              <a:t>　</a:t>
            </a:r>
            <a:r>
              <a:rPr lang="ja-JP" altLang="en-US" dirty="0" smtClean="0"/>
              <a:t>　　・目標の設定　　・利用するサービス内容の選択</a:t>
            </a:r>
            <a:endParaRPr lang="en-US" altLang="ja-JP" dirty="0" smtClean="0"/>
          </a:p>
          <a:p>
            <a:pPr marL="0" indent="0">
              <a:buFont typeface="Arial" pitchFamily="34" charset="0"/>
              <a:buNone/>
            </a:pPr>
            <a:r>
              <a:rPr lang="ja-JP" altLang="en-US" dirty="0" smtClean="0"/>
              <a:t>③　サービス担当者会議の開催（ケアマネジメント</a:t>
            </a:r>
            <a:r>
              <a:rPr lang="en-US" altLang="ja-JP" dirty="0" smtClean="0"/>
              <a:t>A</a:t>
            </a:r>
            <a:r>
              <a:rPr lang="ja-JP" altLang="en-US" dirty="0" smtClean="0"/>
              <a:t>のみ実施）</a:t>
            </a:r>
            <a:endParaRPr lang="en-US" altLang="ja-JP" dirty="0" smtClean="0"/>
          </a:p>
          <a:p>
            <a:pPr marL="0" indent="0">
              <a:buFont typeface="Arial" pitchFamily="34" charset="0"/>
              <a:buNone/>
            </a:pPr>
            <a:r>
              <a:rPr lang="ja-JP" altLang="en-US" dirty="0" smtClean="0"/>
              <a:t>④　利用者への説明・同意</a:t>
            </a:r>
            <a:endParaRPr lang="en-US" altLang="ja-JP" dirty="0" smtClean="0"/>
          </a:p>
          <a:p>
            <a:pPr marL="0" indent="0">
              <a:buFont typeface="Arial" pitchFamily="34" charset="0"/>
              <a:buNone/>
            </a:pPr>
            <a:r>
              <a:rPr lang="ja-JP" altLang="en-US" dirty="0" smtClean="0"/>
              <a:t>⑤　ケアプラン確定・ケアマネジメント結果の交付</a:t>
            </a:r>
            <a:endParaRPr lang="en-US" altLang="ja-JP" dirty="0" smtClean="0"/>
          </a:p>
          <a:p>
            <a:pPr marL="0" indent="0">
              <a:buFont typeface="Arial" pitchFamily="34" charset="0"/>
              <a:buNone/>
            </a:pPr>
            <a:r>
              <a:rPr lang="ja-JP" altLang="en-US" dirty="0" smtClean="0"/>
              <a:t>⑥　サービス利用開始</a:t>
            </a:r>
            <a:endParaRPr lang="en-US" altLang="ja-JP" dirty="0" smtClean="0"/>
          </a:p>
          <a:p>
            <a:pPr marL="0" indent="0">
              <a:buFont typeface="Arial" pitchFamily="34" charset="0"/>
              <a:buNone/>
            </a:pPr>
            <a:r>
              <a:rPr lang="ja-JP" altLang="en-US" dirty="0">
                <a:solidFill>
                  <a:schemeClr val="accent6"/>
                </a:solidFill>
              </a:rPr>
              <a:t>・・・・</a:t>
            </a:r>
            <a:r>
              <a:rPr lang="ja-JP" altLang="en-US" dirty="0" smtClean="0">
                <a:solidFill>
                  <a:schemeClr val="accent6"/>
                </a:solidFill>
              </a:rPr>
              <a:t>・</a:t>
            </a:r>
            <a:endParaRPr lang="en-US" altLang="ja-JP" dirty="0" smtClean="0">
              <a:solidFill>
                <a:schemeClr val="accent6"/>
              </a:solidFill>
            </a:endParaRPr>
          </a:p>
          <a:p>
            <a:pPr marL="0" indent="0">
              <a:buFont typeface="Arial" pitchFamily="34" charset="0"/>
              <a:buNone/>
            </a:pPr>
            <a:r>
              <a:rPr lang="ja-JP" altLang="en-US" dirty="0" smtClean="0"/>
              <a:t>⑦　モニタリング（給付管理）</a:t>
            </a:r>
            <a:endParaRPr lang="en-US" altLang="ja-JP" dirty="0" smtClean="0"/>
          </a:p>
          <a:p>
            <a:pPr marL="0" indent="0">
              <a:buFont typeface="Arial" pitchFamily="34" charset="0"/>
              <a:buNone/>
            </a:pPr>
            <a:r>
              <a:rPr lang="ja-JP" altLang="en-US" dirty="0" smtClean="0"/>
              <a:t>⑧　評価</a:t>
            </a:r>
            <a:endParaRPr lang="en-US" altLang="ja-JP" dirty="0" smtClean="0"/>
          </a:p>
        </p:txBody>
      </p:sp>
      <p:sp>
        <p:nvSpPr>
          <p:cNvPr id="6" name="下矢印 5"/>
          <p:cNvSpPr/>
          <p:nvPr/>
        </p:nvSpPr>
        <p:spPr>
          <a:xfrm>
            <a:off x="229038" y="1268758"/>
            <a:ext cx="349696" cy="5184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lang="en-US" altLang="ja-JP" sz="1600" dirty="0">
                <a:solidFill>
                  <a:schemeClr val="tx1"/>
                </a:solidFill>
              </a:rPr>
              <a:t>25</a:t>
            </a:r>
            <a:endParaRPr kumimoji="1" lang="ja-JP" altLang="en-US" sz="1600" dirty="0">
              <a:solidFill>
                <a:schemeClr val="tx1"/>
              </a:solidFill>
            </a:endParaRPr>
          </a:p>
        </p:txBody>
      </p:sp>
    </p:spTree>
    <p:extLst>
      <p:ext uri="{BB962C8B-B14F-4D97-AF65-F5344CB8AC3E}">
        <p14:creationId xmlns:p14="http://schemas.microsoft.com/office/powerpoint/2010/main" val="1596330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591344"/>
          </a:xfrm>
        </p:spPr>
        <p:txBody>
          <a:bodyPr>
            <a:normAutofit/>
          </a:bodyPr>
          <a:lstStyle/>
          <a:p>
            <a:r>
              <a:rPr lang="ja-JP" altLang="en-US" sz="2800" dirty="0" smtClean="0"/>
              <a:t>○</a:t>
            </a:r>
            <a:r>
              <a:rPr kumimoji="1" lang="ja-JP" altLang="en-US" sz="2800" dirty="0" smtClean="0"/>
              <a:t>利用者負担割合・給付制限について</a:t>
            </a:r>
            <a:endParaRPr kumimoji="1" lang="ja-JP" altLang="en-US" sz="2800" dirty="0"/>
          </a:p>
        </p:txBody>
      </p:sp>
      <p:sp>
        <p:nvSpPr>
          <p:cNvPr id="3" name="コンテンツ プレースホルダー 2"/>
          <p:cNvSpPr>
            <a:spLocks noGrp="1"/>
          </p:cNvSpPr>
          <p:nvPr>
            <p:ph idx="1"/>
          </p:nvPr>
        </p:nvSpPr>
        <p:spPr>
          <a:xfrm>
            <a:off x="467544" y="1124744"/>
            <a:ext cx="8229600" cy="4277072"/>
          </a:xfrm>
        </p:spPr>
        <p:txBody>
          <a:bodyPr/>
          <a:lstStyle/>
          <a:p>
            <a:pPr marL="0" indent="0">
              <a:buNone/>
            </a:pPr>
            <a:r>
              <a:rPr lang="ja-JP" altLang="en-US" dirty="0"/>
              <a:t>　</a:t>
            </a:r>
            <a:r>
              <a:rPr lang="ja-JP" altLang="en-US" dirty="0" smtClean="0"/>
              <a:t>・利用者負担割合</a:t>
            </a:r>
            <a:endParaRPr lang="en-US" altLang="ja-JP" dirty="0" smtClean="0"/>
          </a:p>
          <a:p>
            <a:pPr marL="0" indent="0">
              <a:buNone/>
            </a:pPr>
            <a:r>
              <a:rPr kumimoji="1" lang="ja-JP" altLang="en-US" dirty="0"/>
              <a:t>　</a:t>
            </a:r>
            <a:r>
              <a:rPr kumimoji="1" lang="ja-JP" altLang="en-US" dirty="0" smtClean="0"/>
              <a:t>　　介護給付、予防給付と同じ原則１割。</a:t>
            </a:r>
            <a:endParaRPr kumimoji="1" lang="en-US" altLang="ja-JP" dirty="0" smtClean="0"/>
          </a:p>
          <a:p>
            <a:pPr marL="0" indent="0">
              <a:buNone/>
            </a:pPr>
            <a:r>
              <a:rPr lang="ja-JP" altLang="en-US" dirty="0"/>
              <a:t>　</a:t>
            </a:r>
            <a:r>
              <a:rPr lang="ja-JP" altLang="en-US" dirty="0" smtClean="0"/>
              <a:t>　　ただし、一定以上所得者は２割。</a:t>
            </a:r>
            <a:endParaRPr lang="en-US" altLang="ja-JP" dirty="0" smtClean="0"/>
          </a:p>
          <a:p>
            <a:pPr marL="0" indent="0">
              <a:buNone/>
            </a:pPr>
            <a:r>
              <a:rPr lang="ja-JP" altLang="en-US" dirty="0" smtClean="0"/>
              <a:t>　　　介護給付の利用者負担割合と同じ基準で定める。</a:t>
            </a:r>
            <a:endParaRPr lang="en-US" altLang="ja-JP" dirty="0" smtClean="0"/>
          </a:p>
          <a:p>
            <a:pPr marL="0" indent="0">
              <a:lnSpc>
                <a:spcPct val="50000"/>
              </a:lnSpc>
              <a:spcBef>
                <a:spcPts val="0"/>
              </a:spcBef>
              <a:buNone/>
            </a:pPr>
            <a:endParaRPr lang="en-US" altLang="ja-JP" dirty="0"/>
          </a:p>
          <a:p>
            <a:pPr marL="0" indent="0">
              <a:buNone/>
            </a:pPr>
            <a:r>
              <a:rPr lang="ja-JP" altLang="en-US" dirty="0" smtClean="0"/>
              <a:t>　・給付制限　下記のとおり</a:t>
            </a:r>
            <a:endParaRPr lang="en-US" altLang="ja-JP" dirty="0" smtClean="0"/>
          </a:p>
          <a:p>
            <a:pPr marL="0" indent="0">
              <a:buNone/>
            </a:pPr>
            <a:r>
              <a:rPr lang="ja-JP" altLang="en-US" dirty="0"/>
              <a:t>　</a:t>
            </a:r>
            <a:endParaRPr lang="en-US" altLang="ja-JP" dirty="0" smtClean="0"/>
          </a:p>
          <a:p>
            <a:pPr marL="0" indent="0">
              <a:buNone/>
            </a:pPr>
            <a:endParaRPr kumimoji="1"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1290198484"/>
              </p:ext>
            </p:extLst>
          </p:nvPr>
        </p:nvGraphicFramePr>
        <p:xfrm>
          <a:off x="807105" y="3501008"/>
          <a:ext cx="7776864" cy="1742440"/>
        </p:xfrm>
        <a:graphic>
          <a:graphicData uri="http://schemas.openxmlformats.org/drawingml/2006/table">
            <a:tbl>
              <a:tblPr firstRow="1" bandRow="1">
                <a:tableStyleId>{21E4AEA4-8DFA-4A89-87EB-49C32662AFE0}</a:tableStyleId>
              </a:tblPr>
              <a:tblGrid>
                <a:gridCol w="2592288"/>
                <a:gridCol w="2592288"/>
                <a:gridCol w="2592288"/>
              </a:tblGrid>
              <a:tr h="370840">
                <a:tc>
                  <a:txBody>
                    <a:bodyPr/>
                    <a:lstStyle/>
                    <a:p>
                      <a:endParaRPr kumimoji="1" lang="ja-JP" altLang="en-US" dirty="0"/>
                    </a:p>
                  </a:txBody>
                  <a:tcPr/>
                </a:tc>
                <a:tc gridSpan="2">
                  <a:txBody>
                    <a:bodyPr/>
                    <a:lstStyle/>
                    <a:p>
                      <a:pPr algn="ctr"/>
                      <a:r>
                        <a:rPr kumimoji="1" lang="ja-JP" altLang="en-US" dirty="0" smtClean="0"/>
                        <a:t>利用するサービス</a:t>
                      </a:r>
                      <a:endParaRPr kumimoji="1" lang="ja-JP" altLang="en-US" dirty="0"/>
                    </a:p>
                  </a:txBody>
                  <a:tcPr/>
                </a:tc>
                <a:tc hMerge="1">
                  <a:txBody>
                    <a:bodyPr/>
                    <a:lstStyle/>
                    <a:p>
                      <a:endParaRPr kumimoji="1" lang="ja-JP" altLang="en-US" dirty="0"/>
                    </a:p>
                  </a:txBody>
                  <a:tcPr/>
                </a:tc>
              </a:tr>
              <a:tr h="370840">
                <a:tc>
                  <a:txBody>
                    <a:bodyPr/>
                    <a:lstStyle/>
                    <a:p>
                      <a:endParaRPr kumimoji="1" lang="ja-JP" altLang="en-US"/>
                    </a:p>
                  </a:txBody>
                  <a:tcPr/>
                </a:tc>
                <a:tc>
                  <a:txBody>
                    <a:bodyPr/>
                    <a:lstStyle/>
                    <a:p>
                      <a:pPr algn="ctr"/>
                      <a:r>
                        <a:rPr kumimoji="1" lang="ja-JP" altLang="en-US" sz="2400" dirty="0" smtClean="0"/>
                        <a:t>予防給付</a:t>
                      </a:r>
                      <a:endParaRPr kumimoji="1" lang="ja-JP" altLang="en-US" sz="2400" dirty="0"/>
                    </a:p>
                  </a:txBody>
                  <a:tcPr/>
                </a:tc>
                <a:tc>
                  <a:txBody>
                    <a:bodyPr/>
                    <a:lstStyle/>
                    <a:p>
                      <a:pPr algn="ctr"/>
                      <a:r>
                        <a:rPr kumimoji="1" lang="ja-JP" altLang="en-US" sz="2400" dirty="0" smtClean="0"/>
                        <a:t>総合事業</a:t>
                      </a:r>
                      <a:endParaRPr kumimoji="1" lang="ja-JP" altLang="en-US" sz="2400" dirty="0"/>
                    </a:p>
                  </a:txBody>
                  <a:tcPr/>
                </a:tc>
              </a:tr>
              <a:tr h="370840">
                <a:tc>
                  <a:txBody>
                    <a:bodyPr/>
                    <a:lstStyle/>
                    <a:p>
                      <a:pPr algn="ctr"/>
                      <a:r>
                        <a:rPr kumimoji="1" lang="ja-JP" altLang="en-US" sz="2400" dirty="0" smtClean="0"/>
                        <a:t>要支援者</a:t>
                      </a:r>
                      <a:endParaRPr kumimoji="1" lang="en-US" altLang="ja-JP" sz="2400" dirty="0" smtClean="0"/>
                    </a:p>
                  </a:txBody>
                  <a:tcPr/>
                </a:tc>
                <a:tc>
                  <a:txBody>
                    <a:bodyPr/>
                    <a:lstStyle/>
                    <a:p>
                      <a:pPr algn="ctr"/>
                      <a:r>
                        <a:rPr kumimoji="1" lang="ja-JP" altLang="en-US" dirty="0" smtClean="0"/>
                        <a:t>給付制限あり</a:t>
                      </a:r>
                      <a:endParaRPr kumimoji="1" lang="ja-JP" altLang="en-US" dirty="0"/>
                    </a:p>
                  </a:txBody>
                  <a:tcPr anchor="ctr"/>
                </a:tc>
                <a:tc>
                  <a:txBody>
                    <a:bodyPr/>
                    <a:lstStyle/>
                    <a:p>
                      <a:pPr algn="ctr"/>
                      <a:r>
                        <a:rPr kumimoji="1" lang="ja-JP" altLang="en-US" dirty="0" smtClean="0"/>
                        <a:t>検討中</a:t>
                      </a:r>
                      <a:endParaRPr kumimoji="1" lang="ja-JP" altLang="en-US" dirty="0"/>
                    </a:p>
                  </a:txBody>
                  <a:tcPr anchor="ctr"/>
                </a:tc>
              </a:tr>
              <a:tr h="370840">
                <a:tc>
                  <a:txBody>
                    <a:bodyPr/>
                    <a:lstStyle/>
                    <a:p>
                      <a:pPr algn="ctr"/>
                      <a:r>
                        <a:rPr kumimoji="1" lang="ja-JP" altLang="en-US" sz="2400" dirty="0" smtClean="0"/>
                        <a:t>事業対象者</a:t>
                      </a:r>
                      <a:endParaRPr kumimoji="1" lang="ja-JP" altLang="en-US" sz="2400" dirty="0"/>
                    </a:p>
                  </a:txBody>
                  <a:tcP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検討中</a:t>
                      </a:r>
                      <a:endParaRPr kumimoji="1" lang="ja-JP" altLang="en-US" dirty="0"/>
                    </a:p>
                  </a:txBody>
                  <a:tcPr anchor="ctr"/>
                </a:tc>
              </a:tr>
            </a:tbl>
          </a:graphicData>
        </a:graphic>
      </p:graphicFrame>
      <p:sp>
        <p:nvSpPr>
          <p:cNvPr id="8"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kumimoji="1" lang="en-US" altLang="ja-JP" sz="1600" dirty="0" smtClean="0">
                <a:solidFill>
                  <a:schemeClr val="tx1"/>
                </a:solidFill>
              </a:rPr>
              <a:t>26</a:t>
            </a:r>
            <a:endParaRPr kumimoji="1" lang="ja-JP" altLang="en-US" sz="1600" dirty="0">
              <a:solidFill>
                <a:schemeClr val="tx1"/>
              </a:solidFill>
            </a:endParaRPr>
          </a:p>
        </p:txBody>
      </p:sp>
      <p:sp>
        <p:nvSpPr>
          <p:cNvPr id="9"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１０．</a:t>
            </a:r>
            <a:r>
              <a:rPr lang="ja-JP" altLang="en-US" sz="2000" dirty="0" smtClean="0">
                <a:solidFill>
                  <a:schemeClr val="bg1"/>
                </a:solidFill>
              </a:rPr>
              <a:t>総合事業の利用者負担等について</a:t>
            </a:r>
            <a:endParaRPr lang="ja-JP" altLang="en-US" sz="2000" dirty="0">
              <a:solidFill>
                <a:schemeClr val="bg1"/>
              </a:solidFill>
            </a:endParaRPr>
          </a:p>
        </p:txBody>
      </p:sp>
    </p:spTree>
    <p:extLst>
      <p:ext uri="{BB962C8B-B14F-4D97-AF65-F5344CB8AC3E}">
        <p14:creationId xmlns:p14="http://schemas.microsoft.com/office/powerpoint/2010/main" val="3575328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○支給限度額・認定期間</a:t>
            </a:r>
            <a:endParaRPr kumimoji="1" lang="ja-JP" altLang="en-US" sz="2800" dirty="0"/>
          </a:p>
        </p:txBody>
      </p:sp>
      <p:sp>
        <p:nvSpPr>
          <p:cNvPr id="3" name="コンテンツ プレースホルダー 2"/>
          <p:cNvSpPr>
            <a:spLocks noGrp="1"/>
          </p:cNvSpPr>
          <p:nvPr>
            <p:ph idx="1"/>
          </p:nvPr>
        </p:nvSpPr>
        <p:spPr>
          <a:xfrm>
            <a:off x="467544" y="1556792"/>
            <a:ext cx="8229600" cy="4277072"/>
          </a:xfrm>
        </p:spPr>
        <p:txBody>
          <a:bodyPr/>
          <a:lstStyle/>
          <a:p>
            <a:pPr marL="0" indent="0">
              <a:buNone/>
            </a:pPr>
            <a:r>
              <a:rPr lang="ja-JP" altLang="en-US" dirty="0"/>
              <a:t>　</a:t>
            </a:r>
            <a:r>
              <a:rPr lang="ja-JP" altLang="en-US" dirty="0" smtClean="0"/>
              <a:t>旧来の介護予防訪問（通所）介護サービスを利用する場合の　み、給付管理を行う。</a:t>
            </a:r>
            <a:endParaRPr lang="en-US" altLang="ja-JP" dirty="0" smtClean="0"/>
          </a:p>
          <a:p>
            <a:pPr marL="0" indent="0">
              <a:buNone/>
            </a:pPr>
            <a:r>
              <a:rPr kumimoji="1" lang="ja-JP" altLang="en-US" dirty="0"/>
              <a:t>　</a:t>
            </a:r>
            <a:endParaRPr kumimoji="1"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701726402"/>
              </p:ext>
            </p:extLst>
          </p:nvPr>
        </p:nvGraphicFramePr>
        <p:xfrm>
          <a:off x="395536" y="2564903"/>
          <a:ext cx="8424936" cy="3600402"/>
        </p:xfrm>
        <a:graphic>
          <a:graphicData uri="http://schemas.openxmlformats.org/drawingml/2006/table">
            <a:tbl>
              <a:tblPr firstRow="1" bandRow="1">
                <a:tableStyleId>{21E4AEA4-8DFA-4A89-87EB-49C32662AFE0}</a:tableStyleId>
              </a:tblPr>
              <a:tblGrid>
                <a:gridCol w="2376264"/>
                <a:gridCol w="2520280"/>
                <a:gridCol w="3528392"/>
              </a:tblGrid>
              <a:tr h="920052">
                <a:tc>
                  <a:txBody>
                    <a:bodyPr/>
                    <a:lstStyle/>
                    <a:p>
                      <a:r>
                        <a:rPr kumimoji="1" lang="ja-JP" altLang="en-US" dirty="0" smtClean="0"/>
                        <a:t>介護保険被保険者証に記載されている要介護状態等区分</a:t>
                      </a:r>
                      <a:endParaRPr kumimoji="1" lang="ja-JP" altLang="en-US" dirty="0"/>
                    </a:p>
                  </a:txBody>
                  <a:tcPr/>
                </a:tc>
                <a:tc>
                  <a:txBody>
                    <a:bodyPr/>
                    <a:lstStyle/>
                    <a:p>
                      <a:pPr algn="ctr"/>
                      <a:endParaRPr kumimoji="1" lang="en-US" altLang="ja-JP" dirty="0" smtClean="0"/>
                    </a:p>
                    <a:p>
                      <a:pPr algn="ctr"/>
                      <a:r>
                        <a:rPr kumimoji="1" lang="ja-JP" altLang="en-US" dirty="0" smtClean="0"/>
                        <a:t>支給限度額</a:t>
                      </a:r>
                      <a:endParaRPr kumimoji="1" lang="ja-JP" altLang="en-US" dirty="0"/>
                    </a:p>
                  </a:txBody>
                  <a:tcPr/>
                </a:tc>
                <a:tc>
                  <a:txBody>
                    <a:bodyPr/>
                    <a:lstStyle/>
                    <a:p>
                      <a:pPr algn="ctr"/>
                      <a:endParaRPr kumimoji="1" lang="en-US" altLang="ja-JP" dirty="0" smtClean="0"/>
                    </a:p>
                    <a:p>
                      <a:pPr algn="ctr"/>
                      <a:r>
                        <a:rPr kumimoji="1" lang="ja-JP" altLang="en-US" dirty="0" smtClean="0"/>
                        <a:t>認定期間</a:t>
                      </a:r>
                      <a:endParaRPr kumimoji="1" lang="ja-JP" altLang="en-US" dirty="0"/>
                    </a:p>
                  </a:txBody>
                  <a:tcPr/>
                </a:tc>
              </a:tr>
              <a:tr h="840246">
                <a:tc>
                  <a:txBody>
                    <a:bodyPr/>
                    <a:lstStyle/>
                    <a:p>
                      <a:r>
                        <a:rPr kumimoji="1" lang="ja-JP" altLang="en-US" sz="2400" dirty="0" smtClean="0"/>
                        <a:t>総合事業対象者</a:t>
                      </a:r>
                      <a:endParaRPr kumimoji="1" lang="ja-JP" altLang="en-US" sz="2400" dirty="0"/>
                    </a:p>
                  </a:txBody>
                  <a:tcPr anchor="ctr" anchorCtr="1"/>
                </a:tc>
                <a:tc>
                  <a:txBody>
                    <a:bodyPr/>
                    <a:lstStyle/>
                    <a:p>
                      <a:pPr algn="l"/>
                      <a:r>
                        <a:rPr kumimoji="1" lang="en-US" altLang="ja-JP" sz="2400" dirty="0" smtClean="0"/>
                        <a:t>5,003</a:t>
                      </a:r>
                      <a:r>
                        <a:rPr kumimoji="1" lang="ja-JP" altLang="en-US" sz="2400" dirty="0" smtClean="0"/>
                        <a:t>単位</a:t>
                      </a:r>
                      <a:r>
                        <a:rPr kumimoji="1" lang="ja-JP" altLang="en-US" sz="1800" dirty="0" smtClean="0"/>
                        <a:t>（新設）</a:t>
                      </a:r>
                      <a:endParaRPr kumimoji="1" lang="ja-JP" altLang="en-US" sz="1800" dirty="0"/>
                    </a:p>
                  </a:txBody>
                  <a:tcPr anchor="ctr"/>
                </a:tc>
                <a:tc>
                  <a:txBody>
                    <a:bodyPr/>
                    <a:lstStyle/>
                    <a:p>
                      <a:pPr algn="l"/>
                      <a:r>
                        <a:rPr kumimoji="1" lang="en-US" altLang="ja-JP" sz="2400" dirty="0" smtClean="0"/>
                        <a:t>24</a:t>
                      </a:r>
                      <a:r>
                        <a:rPr kumimoji="1" lang="ja-JP" altLang="en-US" sz="2400" dirty="0" smtClean="0"/>
                        <a:t>カ月</a:t>
                      </a:r>
                      <a:endParaRPr kumimoji="1" lang="ja-JP" altLang="en-US" sz="2400" dirty="0"/>
                    </a:p>
                  </a:txBody>
                  <a:tcPr anchor="ctr"/>
                </a:tc>
              </a:tr>
              <a:tr h="920052">
                <a:tc>
                  <a:txBody>
                    <a:bodyPr/>
                    <a:lstStyle/>
                    <a:p>
                      <a:pPr algn="ctr"/>
                      <a:r>
                        <a:rPr kumimoji="1" lang="ja-JP" altLang="en-US" sz="2400" dirty="0" smtClean="0"/>
                        <a:t>要支援１</a:t>
                      </a:r>
                      <a:endParaRPr kumimoji="1" lang="en-US" altLang="ja-JP" sz="2400" dirty="0" smtClean="0"/>
                    </a:p>
                  </a:txBody>
                  <a:tcPr anchor="ctr" anchorCtr="1"/>
                </a:tc>
                <a:tc>
                  <a:txBody>
                    <a:bodyPr/>
                    <a:lstStyle/>
                    <a:p>
                      <a:pPr algn="l"/>
                      <a:r>
                        <a:rPr kumimoji="1" lang="en-US" altLang="ja-JP" sz="2400" dirty="0" smtClean="0"/>
                        <a:t>5,003</a:t>
                      </a:r>
                      <a:r>
                        <a:rPr kumimoji="1" lang="ja-JP" altLang="en-US" sz="2400" dirty="0" smtClean="0"/>
                        <a:t>単位</a:t>
                      </a:r>
                      <a:endParaRPr kumimoji="1" lang="en-US" altLang="ja-JP" sz="2400" dirty="0" smtClean="0"/>
                    </a:p>
                    <a:p>
                      <a:pPr algn="l"/>
                      <a:r>
                        <a:rPr kumimoji="1" lang="ja-JP" altLang="en-US" sz="1800" dirty="0" smtClean="0"/>
                        <a:t>（現行どおり変わりなし）</a:t>
                      </a:r>
                      <a:endParaRPr kumimoji="1" lang="ja-JP" altLang="en-US" sz="1800" dirty="0"/>
                    </a:p>
                  </a:txBody>
                  <a:tcPr anchor="ctr"/>
                </a:tc>
                <a:tc>
                  <a:txBody>
                    <a:bodyPr/>
                    <a:lstStyle/>
                    <a:p>
                      <a:pPr algn="l"/>
                      <a:r>
                        <a:rPr kumimoji="1" lang="ja-JP" altLang="en-US" dirty="0" smtClean="0"/>
                        <a:t>更新の場合、最大</a:t>
                      </a:r>
                      <a:r>
                        <a:rPr kumimoji="1" lang="en-US" altLang="ja-JP" dirty="0" smtClean="0"/>
                        <a:t>24</a:t>
                      </a:r>
                      <a:r>
                        <a:rPr kumimoji="1" lang="ja-JP" altLang="en-US" dirty="0" smtClean="0"/>
                        <a:t>カ月（予定）</a:t>
                      </a:r>
                      <a:endParaRPr kumimoji="1" lang="en-US" altLang="ja-JP" dirty="0" smtClean="0"/>
                    </a:p>
                    <a:p>
                      <a:pPr algn="l"/>
                      <a:r>
                        <a:rPr kumimoji="1" lang="ja-JP" altLang="en-US" dirty="0" smtClean="0"/>
                        <a:t>新規・区変は現行どおり</a:t>
                      </a:r>
                      <a:endParaRPr kumimoji="1" lang="ja-JP" altLang="en-US" dirty="0"/>
                    </a:p>
                  </a:txBody>
                  <a:tcPr anchor="ctr"/>
                </a:tc>
              </a:tr>
              <a:tr h="920052">
                <a:tc>
                  <a:txBody>
                    <a:bodyPr/>
                    <a:lstStyle/>
                    <a:p>
                      <a:pPr algn="ctr"/>
                      <a:r>
                        <a:rPr kumimoji="1" lang="ja-JP" altLang="en-US" sz="2400" dirty="0" smtClean="0"/>
                        <a:t>要支援２</a:t>
                      </a:r>
                      <a:endParaRPr kumimoji="1" lang="ja-JP" altLang="en-US" sz="2400" dirty="0"/>
                    </a:p>
                  </a:txBody>
                  <a:tcPr anchor="ctr" anchorCtr="1"/>
                </a:tc>
                <a:tc>
                  <a:txBody>
                    <a:bodyPr/>
                    <a:lstStyle/>
                    <a:p>
                      <a:pPr algn="l"/>
                      <a:r>
                        <a:rPr kumimoji="1" lang="en-US" altLang="ja-JP" sz="2400" dirty="0" smtClean="0"/>
                        <a:t>10,473</a:t>
                      </a:r>
                      <a:r>
                        <a:rPr kumimoji="1" lang="ja-JP" altLang="en-US" sz="2400" dirty="0" smtClean="0"/>
                        <a:t>単位</a:t>
                      </a:r>
                      <a:endParaRPr kumimoji="1" lang="en-US" altLang="ja-JP" sz="2400" dirty="0" smtClean="0"/>
                    </a:p>
                    <a:p>
                      <a:pPr algn="l"/>
                      <a:r>
                        <a:rPr kumimoji="1" lang="ja-JP" altLang="en-US" sz="1800" dirty="0" smtClean="0"/>
                        <a:t>（現行どおり変わりなし）</a:t>
                      </a:r>
                      <a:endParaRPr kumimoji="1" lang="ja-JP" altLang="en-US" sz="1800" dirty="0"/>
                    </a:p>
                  </a:txBody>
                  <a:tcPr anchor="ctr"/>
                </a:tc>
                <a:tc>
                  <a:txBody>
                    <a:bodyPr/>
                    <a:lstStyle/>
                    <a:p>
                      <a:pPr algn="l"/>
                      <a:r>
                        <a:rPr kumimoji="1" lang="ja-JP" altLang="en-US" dirty="0" smtClean="0"/>
                        <a:t>更新の場合、最大</a:t>
                      </a:r>
                      <a:r>
                        <a:rPr kumimoji="1" lang="en-US" altLang="ja-JP" dirty="0" smtClean="0"/>
                        <a:t>24</a:t>
                      </a:r>
                      <a:r>
                        <a:rPr kumimoji="1" lang="ja-JP" altLang="en-US" dirty="0" smtClean="0"/>
                        <a:t>カ月（予定）</a:t>
                      </a:r>
                      <a:endParaRPr kumimoji="1" lang="en-US" altLang="ja-JP" dirty="0" smtClean="0"/>
                    </a:p>
                    <a:p>
                      <a:pPr algn="l"/>
                      <a:r>
                        <a:rPr kumimoji="1" lang="ja-JP" altLang="en-US" dirty="0" smtClean="0"/>
                        <a:t>新規・区変は現行どおり</a:t>
                      </a:r>
                      <a:endParaRPr kumimoji="1" lang="ja-JP" altLang="en-US" dirty="0"/>
                    </a:p>
                  </a:txBody>
                  <a:tcPr anchor="ctr"/>
                </a:tc>
              </a:tr>
            </a:tbl>
          </a:graphicData>
        </a:graphic>
      </p:graphicFrame>
      <p:sp>
        <p:nvSpPr>
          <p:cNvPr id="6"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kumimoji="1" lang="en-US" altLang="ja-JP" sz="1600" dirty="0" smtClean="0">
                <a:solidFill>
                  <a:schemeClr val="tx1"/>
                </a:solidFill>
              </a:rPr>
              <a:t>27</a:t>
            </a:r>
            <a:endParaRPr kumimoji="1" lang="ja-JP" altLang="en-US" sz="1600" dirty="0">
              <a:solidFill>
                <a:schemeClr val="tx1"/>
              </a:solidFill>
            </a:endParaRPr>
          </a:p>
        </p:txBody>
      </p:sp>
      <p:sp>
        <p:nvSpPr>
          <p:cNvPr id="7"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１１．</a:t>
            </a:r>
            <a:r>
              <a:rPr lang="ja-JP" altLang="en-US" sz="2000" dirty="0" smtClean="0">
                <a:solidFill>
                  <a:schemeClr val="bg1"/>
                </a:solidFill>
              </a:rPr>
              <a:t>総合事業の支給限度額等について</a:t>
            </a:r>
            <a:endParaRPr lang="ja-JP" altLang="en-US" sz="2000" dirty="0">
              <a:solidFill>
                <a:schemeClr val="bg1"/>
              </a:solidFill>
            </a:endParaRPr>
          </a:p>
        </p:txBody>
      </p:sp>
    </p:spTree>
    <p:extLst>
      <p:ext uri="{BB962C8B-B14F-4D97-AF65-F5344CB8AC3E}">
        <p14:creationId xmlns:p14="http://schemas.microsoft.com/office/powerpoint/2010/main" val="1120691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z201200\Desktop\setsumei2-6_kokuhoren\setsumei2-6_kokuhoren_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673" y="396991"/>
            <a:ext cx="8172654" cy="612949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0"/>
            <a:ext cx="8229600" cy="375320"/>
          </a:xfrm>
        </p:spPr>
        <p:txBody>
          <a:bodyPr>
            <a:normAutofit fontScale="90000"/>
          </a:bodyPr>
          <a:lstStyle/>
          <a:p>
            <a:r>
              <a:rPr lang="ja-JP" altLang="en-US" sz="2000" dirty="0" smtClean="0">
                <a:solidFill>
                  <a:schemeClr val="bg1"/>
                </a:solidFill>
              </a:rPr>
              <a:t>１２．</a:t>
            </a:r>
            <a:r>
              <a:rPr lang="ja-JP" altLang="en-US" sz="2000" dirty="0" smtClean="0">
                <a:solidFill>
                  <a:schemeClr val="bg1"/>
                </a:solidFill>
              </a:rPr>
              <a:t>請求について（国保連合会への請求）</a:t>
            </a:r>
            <a:endParaRPr kumimoji="1" lang="ja-JP" altLang="en-US" sz="2000" dirty="0">
              <a:solidFill>
                <a:schemeClr val="bg1"/>
              </a:solidFill>
            </a:endParaRPr>
          </a:p>
        </p:txBody>
      </p:sp>
      <p:sp>
        <p:nvSpPr>
          <p:cNvPr id="6" name="スライド番号プレースホルダー 5"/>
          <p:cNvSpPr>
            <a:spLocks noGrp="1"/>
          </p:cNvSpPr>
          <p:nvPr>
            <p:ph type="sldNum" sz="quarter" idx="12"/>
          </p:nvPr>
        </p:nvSpPr>
        <p:spPr>
          <a:xfrm>
            <a:off x="8076291" y="6309320"/>
            <a:ext cx="599404" cy="381754"/>
          </a:xfrm>
          <a:solidFill>
            <a:srgbClr val="FFFF00"/>
          </a:solidFill>
        </p:spPr>
        <p:txBody>
          <a:bodyPr/>
          <a:lstStyle/>
          <a:p>
            <a:pPr algn="ctr"/>
            <a:r>
              <a:rPr kumimoji="1" lang="en-US" altLang="ja-JP" sz="1600" dirty="0" smtClean="0">
                <a:solidFill>
                  <a:schemeClr val="tx1"/>
                </a:solidFill>
              </a:rPr>
              <a:t>28</a:t>
            </a:r>
            <a:endParaRPr kumimoji="1" lang="ja-JP" altLang="en-US" sz="1600" dirty="0">
              <a:solidFill>
                <a:schemeClr val="tx1"/>
              </a:solidFill>
            </a:endParaRPr>
          </a:p>
        </p:txBody>
      </p:sp>
      <p:sp>
        <p:nvSpPr>
          <p:cNvPr id="8" name="額縁 7"/>
          <p:cNvSpPr/>
          <p:nvPr/>
        </p:nvSpPr>
        <p:spPr>
          <a:xfrm>
            <a:off x="7886058" y="48535"/>
            <a:ext cx="1224136" cy="587127"/>
          </a:xfrm>
          <a:prstGeom prst="bevel">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FO丸ゴシック体-L" pitchFamily="49" charset="-128"/>
                <a:ea typeface="FO丸ゴシック体-L" pitchFamily="49" charset="-128"/>
              </a:rPr>
              <a:t>連合会資料</a:t>
            </a:r>
            <a:endParaRPr kumimoji="1" lang="ja-JP" altLang="en-US" b="1" dirty="0">
              <a:latin typeface="FO丸ゴシック体-L" pitchFamily="49" charset="-128"/>
              <a:ea typeface="FO丸ゴシック体-L" pitchFamily="49" charset="-128"/>
            </a:endParaRPr>
          </a:p>
        </p:txBody>
      </p:sp>
      <p:sp>
        <p:nvSpPr>
          <p:cNvPr id="9" name="テキスト ボックス 8"/>
          <p:cNvSpPr txBox="1"/>
          <p:nvPr/>
        </p:nvSpPr>
        <p:spPr>
          <a:xfrm>
            <a:off x="279245" y="6510485"/>
            <a:ext cx="5516891" cy="276999"/>
          </a:xfrm>
          <a:prstGeom prst="rect">
            <a:avLst/>
          </a:prstGeom>
          <a:noFill/>
        </p:spPr>
        <p:txBody>
          <a:bodyPr wrap="square" rtlCol="0">
            <a:spAutoFit/>
          </a:bodyPr>
          <a:lstStyle/>
          <a:p>
            <a:r>
              <a:rPr lang="en-US" altLang="ja-JP" sz="1200" dirty="0" smtClean="0"/>
              <a:t>【</a:t>
            </a:r>
            <a:r>
              <a:rPr lang="ja-JP" altLang="en-US" sz="1200" dirty="0" smtClean="0"/>
              <a:t>国保中央会</a:t>
            </a:r>
            <a:r>
              <a:rPr lang="en-US" altLang="ja-JP" sz="1200" dirty="0" smtClean="0"/>
              <a:t>】</a:t>
            </a:r>
            <a:r>
              <a:rPr lang="ja-JP" altLang="en-US" sz="1200" dirty="0"/>
              <a:t>徳島県国民健康保険団体</a:t>
            </a:r>
            <a:r>
              <a:rPr lang="ja-JP" altLang="en-US" sz="1200" dirty="0" smtClean="0"/>
              <a:t>連合会</a:t>
            </a:r>
            <a:r>
              <a:rPr lang="ja-JP" altLang="en-US" sz="1200" dirty="0"/>
              <a:t>　事業者</a:t>
            </a:r>
            <a:r>
              <a:rPr lang="ja-JP" altLang="en-US" sz="1200" dirty="0" smtClean="0"/>
              <a:t>説明会より</a:t>
            </a:r>
            <a:endParaRPr kumimoji="1" lang="ja-JP" altLang="en-US" sz="1200" dirty="0"/>
          </a:p>
        </p:txBody>
      </p:sp>
      <p:sp>
        <p:nvSpPr>
          <p:cNvPr id="7" name="正方形/長方形 6"/>
          <p:cNvSpPr/>
          <p:nvPr/>
        </p:nvSpPr>
        <p:spPr>
          <a:xfrm>
            <a:off x="5220072" y="1304764"/>
            <a:ext cx="3384376" cy="2844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201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611560" y="3284984"/>
            <a:ext cx="80752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4197991" y="4048773"/>
            <a:ext cx="620447"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26" name="右矢印 25"/>
          <p:cNvSpPr/>
          <p:nvPr/>
        </p:nvSpPr>
        <p:spPr>
          <a:xfrm>
            <a:off x="4176396" y="2936796"/>
            <a:ext cx="620447"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21" name="右矢印 20"/>
          <p:cNvSpPr/>
          <p:nvPr/>
        </p:nvSpPr>
        <p:spPr>
          <a:xfrm>
            <a:off x="4178124" y="3497721"/>
            <a:ext cx="620447"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25" name="テキスト ボックス 24"/>
          <p:cNvSpPr txBox="1"/>
          <p:nvPr/>
        </p:nvSpPr>
        <p:spPr>
          <a:xfrm>
            <a:off x="4178124" y="4330033"/>
            <a:ext cx="607537" cy="430887"/>
          </a:xfrm>
          <a:prstGeom prst="rect">
            <a:avLst/>
          </a:prstGeom>
          <a:noFill/>
        </p:spPr>
        <p:txBody>
          <a:bodyPr wrap="square" rtlCol="0">
            <a:spAutoFit/>
          </a:bodyPr>
          <a:lstStyle/>
          <a:p>
            <a:pPr defTabSz="914400"/>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事業に</a:t>
            </a:r>
            <a:endParaRPr lang="en-US" altLang="ja-JP" sz="1100" dirty="0" smtClean="0">
              <a:solidFill>
                <a:srgbClr val="FF0000"/>
              </a:solidFill>
              <a:latin typeface="HG丸ｺﾞｼｯｸM-PRO" panose="020F0600000000000000" pitchFamily="50" charset="-128"/>
              <a:ea typeface="HG丸ｺﾞｼｯｸM-PRO" panose="020F0600000000000000" pitchFamily="50" charset="-128"/>
            </a:endParaRPr>
          </a:p>
          <a:p>
            <a:pPr defTabSz="914400"/>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移　行</a:t>
            </a:r>
            <a:endParaRPr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1312449" y="2852934"/>
            <a:ext cx="2854468" cy="3528393"/>
            <a:chOff x="871730" y="713799"/>
            <a:chExt cx="3221802" cy="2926241"/>
          </a:xfrm>
        </p:grpSpPr>
        <p:sp>
          <p:nvSpPr>
            <p:cNvPr id="5" name="正方形/長方形 4"/>
            <p:cNvSpPr/>
            <p:nvPr/>
          </p:nvSpPr>
          <p:spPr>
            <a:xfrm>
              <a:off x="871730" y="1191727"/>
              <a:ext cx="3220876" cy="81969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8900"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 予防給付</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endParaRPr>
            </a:p>
            <a:p>
              <a:pPr marL="88900" defTabSz="914400"/>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要支援</a:t>
              </a:r>
              <a:r>
                <a:rPr lang="en-US" altLang="ja-JP" sz="1100" dirty="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～２</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a:t>
              </a:r>
              <a:endParaRPr lang="ja-JP" altLang="en-US" sz="16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306143" y="2043770"/>
              <a:ext cx="2787389" cy="159627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介護予防事業</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defTabSz="914400"/>
              <a:r>
                <a:rPr lang="ja-JP" altLang="en-US" sz="1200" dirty="0" smtClean="0">
                  <a:solidFill>
                    <a:schemeClr val="tx1"/>
                  </a:solidFill>
                </a:rPr>
                <a:t>○ 二次予防事業</a:t>
              </a:r>
              <a:endParaRPr lang="en-US" altLang="ja-JP" sz="1200" dirty="0" smtClean="0">
                <a:solidFill>
                  <a:schemeClr val="tx1"/>
                </a:solidFill>
              </a:endParaRPr>
            </a:p>
            <a:p>
              <a:pPr defTabSz="914400"/>
              <a:r>
                <a:rPr lang="en-US" altLang="ja-JP" sz="1200" dirty="0">
                  <a:solidFill>
                    <a:schemeClr val="tx1"/>
                  </a:solidFill>
                </a:rPr>
                <a:t> </a:t>
              </a:r>
              <a:r>
                <a:rPr lang="en-US" altLang="ja-JP" sz="1200" dirty="0" smtClean="0">
                  <a:solidFill>
                    <a:schemeClr val="tx1"/>
                  </a:solidFill>
                </a:rPr>
                <a:t>    </a:t>
              </a:r>
              <a:r>
                <a:rPr lang="ja-JP" altLang="en-US" sz="1200" dirty="0" smtClean="0">
                  <a:solidFill>
                    <a:srgbClr val="0000FF"/>
                  </a:solidFill>
                </a:rPr>
                <a:t>通所型介護予防事業</a:t>
              </a:r>
              <a:endParaRPr lang="en-US" altLang="ja-JP" sz="1200" dirty="0" smtClean="0">
                <a:solidFill>
                  <a:srgbClr val="0000FF"/>
                </a:solidFill>
              </a:endParaRPr>
            </a:p>
            <a:p>
              <a:pPr defTabSz="914400"/>
              <a:r>
                <a:rPr lang="ja-JP" altLang="en-US" sz="1200" dirty="0" smtClean="0">
                  <a:solidFill>
                    <a:schemeClr val="tx1"/>
                  </a:solidFill>
                </a:rPr>
                <a:t>○ 一次予防事業</a:t>
              </a:r>
              <a:endParaRPr lang="en-US" altLang="ja-JP" sz="1200"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a:t>
              </a:r>
              <a:r>
                <a:rPr lang="ja-JP" altLang="en-US" sz="1200" dirty="0" smtClean="0">
                  <a:solidFill>
                    <a:srgbClr val="FF33CC"/>
                  </a:solidFill>
                </a:rPr>
                <a:t>・元気高齢者づくり事業</a:t>
              </a:r>
              <a:endParaRPr lang="en-US" altLang="ja-JP" sz="1200" dirty="0" smtClean="0">
                <a:solidFill>
                  <a:srgbClr val="FF33CC"/>
                </a:solidFill>
              </a:endParaRPr>
            </a:p>
            <a:p>
              <a:pPr defTabSz="914400"/>
              <a:r>
                <a:rPr lang="ja-JP" altLang="en-US" sz="1200" dirty="0">
                  <a:solidFill>
                    <a:srgbClr val="FF33CC"/>
                  </a:solidFill>
                </a:rPr>
                <a:t>　</a:t>
              </a:r>
              <a:r>
                <a:rPr lang="ja-JP" altLang="en-US" sz="1200" dirty="0" smtClean="0">
                  <a:solidFill>
                    <a:srgbClr val="FF33CC"/>
                  </a:solidFill>
                </a:rPr>
                <a:t>　・一般高齢者生活機能向上事業</a:t>
              </a:r>
              <a:endParaRPr lang="en-US" altLang="ja-JP" sz="1200" dirty="0" smtClean="0">
                <a:solidFill>
                  <a:srgbClr val="FF33CC"/>
                </a:solidFill>
              </a:endParaRPr>
            </a:p>
            <a:p>
              <a:pPr defTabSz="914400"/>
              <a:r>
                <a:rPr lang="ja-JP" altLang="en-US" sz="1200" dirty="0">
                  <a:solidFill>
                    <a:schemeClr val="tx1"/>
                  </a:solidFill>
                </a:rPr>
                <a:t>　</a:t>
              </a:r>
              <a:r>
                <a:rPr lang="ja-JP" altLang="en-US" sz="1200" dirty="0" smtClean="0">
                  <a:solidFill>
                    <a:schemeClr val="tx1"/>
                  </a:solidFill>
                </a:rPr>
                <a:t>　　　　　　　　　　　　　　　　　　など</a:t>
              </a:r>
              <a:endParaRPr lang="en-US" altLang="ja-JP" sz="1100" dirty="0">
                <a:solidFill>
                  <a:schemeClr val="tx1"/>
                </a:solidFill>
              </a:endParaRPr>
            </a:p>
          </p:txBody>
        </p:sp>
        <p:sp>
          <p:nvSpPr>
            <p:cNvPr id="27" name="角丸四角形 26"/>
            <p:cNvSpPr/>
            <p:nvPr/>
          </p:nvSpPr>
          <p:spPr>
            <a:xfrm>
              <a:off x="2216797" y="1279542"/>
              <a:ext cx="1800007"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ja-JP" altLang="en-US" sz="1200" dirty="0" smtClean="0">
                  <a:solidFill>
                    <a:schemeClr val="tx1"/>
                  </a:solidFill>
                </a:rPr>
                <a:t>訪問看護、福祉用具等</a:t>
              </a:r>
            </a:p>
          </p:txBody>
        </p:sp>
        <p:sp>
          <p:nvSpPr>
            <p:cNvPr id="28" name="角丸四角形 27"/>
            <p:cNvSpPr/>
            <p:nvPr/>
          </p:nvSpPr>
          <p:spPr>
            <a:xfrm>
              <a:off x="2216797" y="1656433"/>
              <a:ext cx="1799814" cy="288000"/>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200" dirty="0" smtClean="0">
                  <a:solidFill>
                    <a:srgbClr val="FF0000"/>
                  </a:solidFill>
                </a:rPr>
                <a:t>訪問介護、通所介護</a:t>
              </a:r>
            </a:p>
          </p:txBody>
        </p:sp>
        <p:sp>
          <p:nvSpPr>
            <p:cNvPr id="52" name="正方形/長方形 51"/>
            <p:cNvSpPr/>
            <p:nvPr/>
          </p:nvSpPr>
          <p:spPr>
            <a:xfrm>
              <a:off x="881351" y="2043770"/>
              <a:ext cx="359206" cy="1596269"/>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sz="1600" dirty="0">
                  <a:solidFill>
                    <a:schemeClr val="tx1"/>
                  </a:solidFill>
                  <a:latin typeface="ＤＦ特太ゴシック体" panose="020B0509000000000000" pitchFamily="49" charset="-128"/>
                  <a:ea typeface="ＤＦ特太ゴシック体" panose="020B0509000000000000" pitchFamily="49" charset="-128"/>
                </a:rPr>
                <a:t>地域</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支援事業</a:t>
              </a:r>
              <a:endParaRPr lang="en-US" altLang="ja-JP" sz="1100" dirty="0">
                <a:solidFill>
                  <a:schemeClr val="tx1"/>
                </a:solidFill>
              </a:endParaRPr>
            </a:p>
          </p:txBody>
        </p:sp>
        <p:sp>
          <p:nvSpPr>
            <p:cNvPr id="55" name="正方形/長方形 54"/>
            <p:cNvSpPr/>
            <p:nvPr/>
          </p:nvSpPr>
          <p:spPr>
            <a:xfrm>
              <a:off x="871740" y="713799"/>
              <a:ext cx="3221787"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介護給付 </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要介護</a:t>
              </a:r>
              <a:r>
                <a:rPr lang="en-US" altLang="ja-JP" sz="1100" dirty="0" smtClean="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～５）</a:t>
              </a:r>
              <a:endParaRPr lang="en-US" altLang="ja-JP"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grpSp>
      <p:sp>
        <p:nvSpPr>
          <p:cNvPr id="34" name="テキスト ボックス 33"/>
          <p:cNvSpPr txBox="1"/>
          <p:nvPr/>
        </p:nvSpPr>
        <p:spPr>
          <a:xfrm>
            <a:off x="948708" y="2560228"/>
            <a:ext cx="1077218" cy="184666"/>
          </a:xfrm>
          <a:prstGeom prst="rect">
            <a:avLst/>
          </a:prstGeom>
          <a:solidFill>
            <a:schemeClr val="bg1"/>
          </a:solidFill>
        </p:spPr>
        <p:txBody>
          <a:bodyPr wrap="none" lIns="0" tIns="0" rIns="0" bIns="0" rtlCol="0">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　　　＜現行＞</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4901367" y="2564904"/>
            <a:ext cx="1384995" cy="184666"/>
          </a:xfrm>
          <a:prstGeom prst="rect">
            <a:avLst/>
          </a:prstGeom>
          <a:solidFill>
            <a:schemeClr val="bg1"/>
          </a:solidFill>
        </p:spPr>
        <p:txBody>
          <a:bodyPr wrap="none" lIns="0" tIns="0" rIns="0" bIns="0" rtlCol="0" anchor="ctr">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総合事業移行後</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173373" y="3161873"/>
            <a:ext cx="607537" cy="400110"/>
          </a:xfrm>
          <a:prstGeom prst="rect">
            <a:avLst/>
          </a:prstGeom>
          <a:noFill/>
          <a:ln w="9525" cmpd="sng">
            <a:noFill/>
          </a:ln>
        </p:spPr>
        <p:txBody>
          <a:bodyPr wrap="square" rtlCol="0">
            <a:spAutoFit/>
          </a:bodyPr>
          <a:lstStyle/>
          <a:p>
            <a:pPr defTabSz="914400"/>
            <a:r>
              <a:rPr lang="ja-JP" altLang="en-US" sz="1000" dirty="0" smtClean="0">
                <a:latin typeface="HG丸ｺﾞｼｯｸM-PRO" panose="020F0600000000000000" pitchFamily="50" charset="-128"/>
                <a:ea typeface="HG丸ｺﾞｼｯｸM-PRO" panose="020F0600000000000000" pitchFamily="50" charset="-128"/>
              </a:rPr>
              <a:t>現行と</a:t>
            </a:r>
            <a:endParaRPr lang="en-US" altLang="ja-JP" sz="1000" dirty="0" smtClean="0">
              <a:latin typeface="HG丸ｺﾞｼｯｸM-PRO" panose="020F0600000000000000" pitchFamily="50" charset="-128"/>
              <a:ea typeface="HG丸ｺﾞｼｯｸM-PRO" panose="020F0600000000000000" pitchFamily="50" charset="-128"/>
            </a:endParaRPr>
          </a:p>
          <a:p>
            <a:pPr defTabSz="914400"/>
            <a:r>
              <a:rPr lang="ja-JP" altLang="en-US" sz="1000" dirty="0" smtClean="0">
                <a:latin typeface="HG丸ｺﾞｼｯｸM-PRO" panose="020F0600000000000000" pitchFamily="50" charset="-128"/>
                <a:ea typeface="HG丸ｺﾞｼｯｸM-PRO" panose="020F0600000000000000" pitchFamily="50" charset="-128"/>
              </a:rPr>
              <a:t>同　様</a:t>
            </a:r>
            <a:endParaRPr lang="ja-JP" altLang="en-US" sz="1000" dirty="0">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4818438" y="2852935"/>
            <a:ext cx="4102703" cy="3528392"/>
            <a:chOff x="4890473" y="722460"/>
            <a:chExt cx="4102703" cy="3155058"/>
          </a:xfrm>
        </p:grpSpPr>
        <p:sp>
          <p:nvSpPr>
            <p:cNvPr id="15" name="正方形/長方形 14"/>
            <p:cNvSpPr/>
            <p:nvPr/>
          </p:nvSpPr>
          <p:spPr>
            <a:xfrm>
              <a:off x="4907711" y="1616816"/>
              <a:ext cx="3722683" cy="2260702"/>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4400"/>
              <a:r>
                <a:rPr lang="ja-JP" altLang="en-US" sz="1400" dirty="0" smtClean="0">
                  <a:solidFill>
                    <a:srgbClr val="FF0000"/>
                  </a:solidFill>
                  <a:latin typeface="HG創英角ｺﾞｼｯｸUB" panose="020B0909000000000000" pitchFamily="49" charset="-128"/>
                  <a:ea typeface="HG創英角ｺﾞｼｯｸUB" panose="020B0909000000000000" pitchFamily="49" charset="-128"/>
                </a:rPr>
                <a:t>介護</a:t>
              </a:r>
              <a:r>
                <a:rPr lang="ja-JP" altLang="en-US" sz="1400" dirty="0">
                  <a:solidFill>
                    <a:srgbClr val="FF0000"/>
                  </a:solidFill>
                  <a:latin typeface="HG創英角ｺﾞｼｯｸUB" panose="020B0909000000000000" pitchFamily="49" charset="-128"/>
                  <a:ea typeface="HG創英角ｺﾞｼｯｸUB" panose="020B0909000000000000" pitchFamily="49" charset="-128"/>
                </a:rPr>
                <a:t>予防・日常生活支援総合事業</a:t>
              </a:r>
              <a:endParaRPr lang="en-US" altLang="ja-JP" sz="1400" dirty="0">
                <a:solidFill>
                  <a:srgbClr val="FF0000"/>
                </a:solidFill>
                <a:latin typeface="HG創英角ｺﾞｼｯｸUB" panose="020B0909000000000000" pitchFamily="49" charset="-128"/>
                <a:ea typeface="HG創英角ｺﾞｼｯｸUB" panose="020B0909000000000000" pitchFamily="49" charset="-128"/>
              </a:endParaRPr>
            </a:p>
            <a:p>
              <a:pPr marL="88900" defTabSz="914400"/>
              <a:r>
                <a:rPr lang="ja-JP" altLang="en-US" sz="1100" dirty="0" smtClean="0">
                  <a:solidFill>
                    <a:srgbClr val="FF0000"/>
                  </a:solidFill>
                  <a:latin typeface="ＤＦ特太ゴシック体" panose="020B0509000000000000" pitchFamily="49" charset="-128"/>
                  <a:ea typeface="ＤＦ特太ゴシック体" panose="020B0509000000000000" pitchFamily="49" charset="-128"/>
                </a:rPr>
                <a:t>（</a:t>
              </a:r>
              <a:r>
                <a:rPr lang="ja-JP" altLang="en-US" sz="1100" dirty="0">
                  <a:solidFill>
                    <a:srgbClr val="FF0000"/>
                  </a:solidFill>
                  <a:latin typeface="ＤＦ特太ゴシック体" panose="020B0509000000000000" pitchFamily="49" charset="-128"/>
                  <a:ea typeface="ＤＦ特太ゴシック体" panose="020B0509000000000000" pitchFamily="49" charset="-128"/>
                </a:rPr>
                <a:t>要支援</a:t>
              </a:r>
              <a:r>
                <a:rPr lang="en-US" altLang="ja-JP" sz="1100" dirty="0">
                  <a:solidFill>
                    <a:srgbClr val="FF0000"/>
                  </a:solidFill>
                  <a:latin typeface="ＤＦ特太ゴシック体" panose="020B0509000000000000" pitchFamily="49" charset="-128"/>
                  <a:ea typeface="ＤＦ特太ゴシック体" panose="020B0509000000000000" pitchFamily="49" charset="-128"/>
                </a:rPr>
                <a:t>1</a:t>
              </a:r>
              <a:r>
                <a:rPr lang="ja-JP" altLang="en-US" sz="1100" dirty="0">
                  <a:solidFill>
                    <a:srgbClr val="FF0000"/>
                  </a:solidFill>
                  <a:latin typeface="ＤＦ特太ゴシック体" panose="020B0509000000000000" pitchFamily="49" charset="-128"/>
                  <a:ea typeface="ＤＦ特太ゴシック体" panose="020B0509000000000000" pitchFamily="49" charset="-128"/>
                </a:rPr>
                <a:t>～</a:t>
              </a:r>
              <a:r>
                <a:rPr lang="ja-JP" altLang="en-US" sz="1100" dirty="0" smtClean="0">
                  <a:solidFill>
                    <a:srgbClr val="FF0000"/>
                  </a:solidFill>
                  <a:latin typeface="ＤＦ特太ゴシック体" panose="020B0509000000000000" pitchFamily="49" charset="-128"/>
                  <a:ea typeface="ＤＦ特太ゴシック体" panose="020B0509000000000000" pitchFamily="49" charset="-128"/>
                </a:rPr>
                <a:t>２、事業対象者、それ以外の者）</a:t>
              </a:r>
              <a:endParaRPr lang="en-US" altLang="ja-JP" sz="1600" dirty="0" smtClean="0">
                <a:solidFill>
                  <a:srgbClr val="FF0000"/>
                </a:solidFill>
                <a:latin typeface="ＤＦ特太ゴシック体" panose="020B0509000000000000" pitchFamily="49" charset="-128"/>
                <a:ea typeface="ＤＦ特太ゴシック体" panose="020B0509000000000000" pitchFamily="49" charset="-128"/>
              </a:endParaRPr>
            </a:p>
            <a:p>
              <a:pPr defTabSz="914400">
                <a:spcBef>
                  <a:spcPts val="600"/>
                </a:spcBef>
              </a:pPr>
              <a:r>
                <a:rPr lang="ja-JP" altLang="en-US" sz="1200" b="1" u="sng" dirty="0" smtClean="0">
                  <a:solidFill>
                    <a:schemeClr val="tx1"/>
                  </a:solidFill>
                </a:rPr>
                <a:t>○ 介護予防・生活支援サービス事業</a:t>
              </a:r>
              <a:endParaRPr lang="en-US" altLang="ja-JP" sz="1200" b="1" u="sng"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・訪問型サービス</a:t>
              </a:r>
              <a:endParaRPr lang="en-US" altLang="ja-JP" sz="1200"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a:t>
              </a:r>
              <a:r>
                <a:rPr lang="ja-JP" altLang="en-US" sz="1200" dirty="0" smtClean="0">
                  <a:solidFill>
                    <a:srgbClr val="FF0000"/>
                  </a:solidFill>
                </a:rPr>
                <a:t>訪問介護（現行の訪問介護相当）</a:t>
              </a:r>
              <a:endParaRPr lang="en-US" altLang="ja-JP" sz="1200" dirty="0" smtClean="0">
                <a:solidFill>
                  <a:srgbClr val="FF0000"/>
                </a:solidFill>
              </a:endParaRPr>
            </a:p>
            <a:p>
              <a:pPr defTabSz="914400"/>
              <a:r>
                <a:rPr lang="ja-JP" altLang="en-US" sz="1200" dirty="0" smtClean="0">
                  <a:solidFill>
                    <a:schemeClr val="tx1"/>
                  </a:solidFill>
                </a:rPr>
                <a:t>　　・通所型サービス</a:t>
              </a:r>
              <a:endParaRPr lang="en-US" altLang="ja-JP" sz="1200"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a:t>
              </a:r>
              <a:r>
                <a:rPr lang="ja-JP" altLang="en-US" sz="1200" dirty="0" smtClean="0">
                  <a:solidFill>
                    <a:srgbClr val="FF0000"/>
                  </a:solidFill>
                </a:rPr>
                <a:t>①通所介護（現行の通所介護相当）</a:t>
              </a:r>
              <a:endParaRPr lang="en-US" altLang="ja-JP" sz="1200" dirty="0" smtClean="0">
                <a:solidFill>
                  <a:srgbClr val="FF0000"/>
                </a:solidFill>
              </a:endParaRPr>
            </a:p>
            <a:p>
              <a:pPr defTabSz="914400"/>
              <a:r>
                <a:rPr lang="ja-JP" altLang="en-US" sz="1200" dirty="0">
                  <a:solidFill>
                    <a:schemeClr val="tx1"/>
                  </a:solidFill>
                </a:rPr>
                <a:t>　</a:t>
              </a:r>
              <a:r>
                <a:rPr lang="ja-JP" altLang="en-US" sz="1200" dirty="0" smtClean="0">
                  <a:solidFill>
                    <a:schemeClr val="tx1"/>
                  </a:solidFill>
                </a:rPr>
                <a:t>　　</a:t>
              </a:r>
              <a:r>
                <a:rPr lang="ja-JP" altLang="en-US" sz="1200" dirty="0" smtClean="0">
                  <a:solidFill>
                    <a:srgbClr val="0000FF"/>
                  </a:solidFill>
                </a:rPr>
                <a:t>②通所型サービス</a:t>
              </a:r>
              <a:r>
                <a:rPr lang="en-US" altLang="ja-JP" sz="1200" dirty="0" smtClean="0">
                  <a:solidFill>
                    <a:srgbClr val="0000FF"/>
                  </a:solidFill>
                </a:rPr>
                <a:t>C</a:t>
              </a:r>
              <a:r>
                <a:rPr lang="ja-JP" altLang="en-US" sz="1200" dirty="0" smtClean="0">
                  <a:solidFill>
                    <a:srgbClr val="0000FF"/>
                  </a:solidFill>
                </a:rPr>
                <a:t>（現行の通所型介護予防相当</a:t>
              </a:r>
              <a:r>
                <a:rPr lang="ja-JP" altLang="en-US" sz="1200" dirty="0" smtClean="0">
                  <a:solidFill>
                    <a:schemeClr val="tx1"/>
                  </a:solidFill>
                </a:rPr>
                <a:t>）</a:t>
              </a:r>
              <a:endParaRPr lang="en-US" altLang="ja-JP" sz="1200"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・介護予防支援事業（ケアマネジメント）</a:t>
              </a:r>
              <a:endParaRPr lang="en-US" altLang="ja-JP" sz="1200" dirty="0" smtClean="0">
                <a:solidFill>
                  <a:schemeClr val="tx1"/>
                </a:solidFill>
              </a:endParaRPr>
            </a:p>
            <a:p>
              <a:pPr defTabSz="914400">
                <a:spcBef>
                  <a:spcPts val="600"/>
                </a:spcBef>
              </a:pPr>
              <a:r>
                <a:rPr lang="ja-JP" altLang="en-US" sz="1200" b="1" u="sng" dirty="0" smtClean="0">
                  <a:solidFill>
                    <a:schemeClr val="tx1"/>
                  </a:solidFill>
                </a:rPr>
                <a:t>○ 一般介護予防事業</a:t>
              </a:r>
              <a:endParaRPr lang="en-US" altLang="ja-JP" sz="1200" b="1" u="sng"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a:t>
              </a:r>
              <a:r>
                <a:rPr lang="ja-JP" altLang="en-US" sz="1200" dirty="0" smtClean="0">
                  <a:solidFill>
                    <a:srgbClr val="FF33CC"/>
                  </a:solidFill>
                </a:rPr>
                <a:t>・元気高齢者づくり事業</a:t>
              </a:r>
              <a:endParaRPr lang="en-US" altLang="ja-JP" sz="1200" dirty="0" smtClean="0">
                <a:solidFill>
                  <a:srgbClr val="FF33CC"/>
                </a:solidFill>
              </a:endParaRPr>
            </a:p>
            <a:p>
              <a:pPr defTabSz="914400"/>
              <a:r>
                <a:rPr lang="ja-JP" altLang="en-US" sz="1200" dirty="0">
                  <a:solidFill>
                    <a:srgbClr val="FF33CC"/>
                  </a:solidFill>
                </a:rPr>
                <a:t>　</a:t>
              </a:r>
              <a:r>
                <a:rPr lang="ja-JP" altLang="en-US" sz="1200" dirty="0" smtClean="0">
                  <a:solidFill>
                    <a:srgbClr val="FF33CC"/>
                  </a:solidFill>
                </a:rPr>
                <a:t>　・一般高齢者生活機能向上事業</a:t>
              </a:r>
              <a:r>
                <a:rPr lang="ja-JP" altLang="en-US" sz="1200" dirty="0" smtClean="0">
                  <a:solidFill>
                    <a:schemeClr val="tx1"/>
                  </a:solidFill>
                </a:rPr>
                <a:t>　など</a:t>
              </a:r>
              <a:endParaRPr lang="en-US" altLang="ja-JP" sz="1200" dirty="0" smtClean="0">
                <a:solidFill>
                  <a:schemeClr val="tx1"/>
                </a:solidFill>
              </a:endParaRPr>
            </a:p>
          </p:txBody>
        </p:sp>
        <p:sp>
          <p:nvSpPr>
            <p:cNvPr id="19" name="正方形/長方形 18"/>
            <p:cNvSpPr/>
            <p:nvPr/>
          </p:nvSpPr>
          <p:spPr>
            <a:xfrm>
              <a:off x="4890473" y="1202018"/>
              <a:ext cx="4102702" cy="35456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予防給付</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（要支援</a:t>
              </a:r>
              <a:r>
                <a:rPr lang="en-US" altLang="ja-JP" sz="1100" dirty="0" smtClean="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～２）</a:t>
              </a:r>
              <a:endParaRPr lang="en-US" altLang="ja-JP"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54" name="正方形/長方形 53"/>
            <p:cNvSpPr/>
            <p:nvPr/>
          </p:nvSpPr>
          <p:spPr>
            <a:xfrm>
              <a:off x="8666625" y="1616816"/>
              <a:ext cx="326551" cy="2260702"/>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sz="1600" dirty="0">
                  <a:solidFill>
                    <a:schemeClr val="tx1"/>
                  </a:solidFill>
                  <a:latin typeface="ＤＦ特太ゴシック体" panose="020B0509000000000000" pitchFamily="49" charset="-128"/>
                  <a:ea typeface="ＤＦ特太ゴシック体" panose="020B0509000000000000" pitchFamily="49" charset="-128"/>
                </a:rPr>
                <a:t>地域</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支援事業</a:t>
              </a:r>
              <a:endParaRPr lang="en-US" altLang="ja-JP" sz="1100" dirty="0">
                <a:solidFill>
                  <a:schemeClr val="tx1"/>
                </a:solidFill>
              </a:endParaRPr>
            </a:p>
          </p:txBody>
        </p:sp>
        <p:sp>
          <p:nvSpPr>
            <p:cNvPr id="56" name="正方形/長方形 55"/>
            <p:cNvSpPr/>
            <p:nvPr/>
          </p:nvSpPr>
          <p:spPr>
            <a:xfrm>
              <a:off x="4892397" y="722460"/>
              <a:ext cx="4100778" cy="40752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　介護</a:t>
              </a:r>
              <a:r>
                <a:rPr lang="ja-JP" altLang="en-US" sz="1600" dirty="0">
                  <a:solidFill>
                    <a:schemeClr val="tx1"/>
                  </a:solidFill>
                  <a:latin typeface="ＤＦ特太ゴシック体" panose="020B0509000000000000" pitchFamily="49" charset="-128"/>
                  <a:ea typeface="ＤＦ特太ゴシック体" panose="020B0509000000000000" pitchFamily="49" charset="-128"/>
                </a:rPr>
                <a:t>給付</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（要介護</a:t>
              </a:r>
              <a:r>
                <a:rPr lang="en-US" altLang="ja-JP" sz="1100" dirty="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～５）</a:t>
              </a:r>
              <a:endParaRPr lang="en-US" altLang="ja-JP"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grpSp>
      <p:sp>
        <p:nvSpPr>
          <p:cNvPr id="42"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１．介護予防・日常生活支援総合事業とは</a:t>
            </a:r>
            <a:endParaRPr lang="ja-JP" altLang="en-US" sz="2000" dirty="0">
              <a:solidFill>
                <a:schemeClr val="bg1"/>
              </a:solidFill>
            </a:endParaRPr>
          </a:p>
        </p:txBody>
      </p:sp>
      <p:sp>
        <p:nvSpPr>
          <p:cNvPr id="11" name="正方形/長方形 10"/>
          <p:cNvSpPr/>
          <p:nvPr/>
        </p:nvSpPr>
        <p:spPr>
          <a:xfrm>
            <a:off x="255337" y="2858499"/>
            <a:ext cx="1008112" cy="3528391"/>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300" b="1" u="sng" dirty="0"/>
              <a:t>財源構成</a:t>
            </a:r>
            <a:endParaRPr kumimoji="1" lang="en-US" altLang="ja-JP" sz="1300" b="1" u="sng" dirty="0" smtClean="0"/>
          </a:p>
          <a:p>
            <a:endParaRPr lang="en-US" altLang="ja-JP" sz="1300" dirty="0"/>
          </a:p>
          <a:p>
            <a:r>
              <a:rPr kumimoji="1" lang="ja-JP" altLang="en-US" sz="1300" dirty="0" smtClean="0"/>
              <a:t>国　　  </a:t>
            </a:r>
            <a:r>
              <a:rPr kumimoji="1" lang="en-US" altLang="ja-JP" sz="1300" dirty="0" smtClean="0"/>
              <a:t>25</a:t>
            </a:r>
            <a:r>
              <a:rPr kumimoji="1" lang="ja-JP" altLang="en-US" sz="1300" dirty="0" smtClean="0"/>
              <a:t>％</a:t>
            </a:r>
            <a:endParaRPr kumimoji="1" lang="en-US" altLang="ja-JP" sz="1300" dirty="0" smtClean="0"/>
          </a:p>
          <a:p>
            <a:endParaRPr kumimoji="1" lang="en-US" altLang="ja-JP" sz="1300" dirty="0" smtClean="0"/>
          </a:p>
          <a:p>
            <a:r>
              <a:rPr lang="ja-JP" altLang="en-US" sz="1300" dirty="0" smtClean="0"/>
              <a:t>都道府県</a:t>
            </a:r>
            <a:endParaRPr lang="en-US" altLang="ja-JP" sz="1300" dirty="0" smtClean="0"/>
          </a:p>
          <a:p>
            <a:r>
              <a:rPr lang="ja-JP" altLang="en-US" sz="1300" dirty="0" smtClean="0"/>
              <a:t>　　　</a:t>
            </a:r>
            <a:r>
              <a:rPr lang="en-US" altLang="ja-JP" sz="1300" dirty="0" smtClean="0"/>
              <a:t>12.5</a:t>
            </a:r>
            <a:r>
              <a:rPr lang="ja-JP" altLang="en-US" sz="1300" dirty="0" smtClean="0"/>
              <a:t>％</a:t>
            </a:r>
            <a:endParaRPr lang="en-US" altLang="ja-JP" sz="1300" dirty="0" smtClean="0"/>
          </a:p>
          <a:p>
            <a:endParaRPr lang="en-US" altLang="ja-JP" sz="1300" dirty="0" smtClean="0"/>
          </a:p>
          <a:p>
            <a:r>
              <a:rPr lang="ja-JP" altLang="en-US" sz="1300" dirty="0" smtClean="0"/>
              <a:t>市町村</a:t>
            </a:r>
            <a:endParaRPr lang="en-US" altLang="ja-JP" sz="1300" dirty="0" smtClean="0"/>
          </a:p>
          <a:p>
            <a:r>
              <a:rPr lang="ja-JP" altLang="en-US" sz="1300" dirty="0" smtClean="0"/>
              <a:t>　　  </a:t>
            </a:r>
            <a:r>
              <a:rPr lang="en-US" altLang="ja-JP" sz="1300" dirty="0" smtClean="0"/>
              <a:t>12.5</a:t>
            </a:r>
            <a:r>
              <a:rPr lang="ja-JP" altLang="en-US" sz="1300" dirty="0" smtClean="0"/>
              <a:t>％</a:t>
            </a:r>
            <a:endParaRPr lang="en-US" altLang="ja-JP" sz="1300" dirty="0" smtClean="0"/>
          </a:p>
          <a:p>
            <a:endParaRPr lang="en-US" altLang="ja-JP" sz="1300" dirty="0"/>
          </a:p>
          <a:p>
            <a:r>
              <a:rPr lang="ja-JP" altLang="en-US" sz="1300" dirty="0" smtClean="0"/>
              <a:t>１号保険料</a:t>
            </a:r>
            <a:endParaRPr lang="en-US" altLang="ja-JP" sz="1300" dirty="0" smtClean="0"/>
          </a:p>
          <a:p>
            <a:r>
              <a:rPr lang="ja-JP" altLang="en-US" sz="1300" dirty="0" smtClean="0"/>
              <a:t>　　　　</a:t>
            </a:r>
            <a:r>
              <a:rPr lang="en-US" altLang="ja-JP" sz="1300" dirty="0" smtClean="0"/>
              <a:t>22</a:t>
            </a:r>
            <a:r>
              <a:rPr lang="ja-JP" altLang="en-US" sz="1300" dirty="0" smtClean="0"/>
              <a:t>％</a:t>
            </a:r>
            <a:endParaRPr lang="en-US" altLang="ja-JP" sz="1300" dirty="0" smtClean="0"/>
          </a:p>
          <a:p>
            <a:endParaRPr lang="en-US" altLang="ja-JP" sz="1300" dirty="0"/>
          </a:p>
          <a:p>
            <a:r>
              <a:rPr lang="ja-JP" altLang="en-US" sz="1300" dirty="0" smtClean="0"/>
              <a:t>２号保険料</a:t>
            </a:r>
            <a:endParaRPr lang="en-US" altLang="ja-JP" sz="1300" dirty="0" smtClean="0"/>
          </a:p>
          <a:p>
            <a:r>
              <a:rPr lang="ja-JP" altLang="en-US" sz="1300" dirty="0"/>
              <a:t>　</a:t>
            </a:r>
            <a:r>
              <a:rPr lang="ja-JP" altLang="en-US" sz="1300" dirty="0" smtClean="0"/>
              <a:t>　　　</a:t>
            </a:r>
            <a:r>
              <a:rPr lang="en-US" altLang="ja-JP" sz="1300" dirty="0" smtClean="0"/>
              <a:t>28</a:t>
            </a:r>
            <a:r>
              <a:rPr lang="ja-JP" altLang="en-US" sz="1300" dirty="0" smtClean="0"/>
              <a:t>％</a:t>
            </a:r>
            <a:endParaRPr lang="en-US" altLang="ja-JP" sz="1300" dirty="0" smtClean="0"/>
          </a:p>
          <a:p>
            <a:pPr algn="ctr"/>
            <a:endParaRPr lang="en-US" altLang="ja-JP" dirty="0"/>
          </a:p>
        </p:txBody>
      </p:sp>
      <p:sp>
        <p:nvSpPr>
          <p:cNvPr id="23" name="正方形/長方形 22"/>
          <p:cNvSpPr/>
          <p:nvPr/>
        </p:nvSpPr>
        <p:spPr>
          <a:xfrm>
            <a:off x="255337" y="548680"/>
            <a:ext cx="8623771" cy="18722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14000"/>
              </a:lnSpc>
            </a:pPr>
            <a:r>
              <a:rPr lang="ja-JP" altLang="en-US" sz="1600" dirty="0" smtClean="0">
                <a:solidFill>
                  <a:schemeClr val="tx1"/>
                </a:solidFill>
              </a:rPr>
              <a:t>○ 構成</a:t>
            </a:r>
            <a:r>
              <a:rPr lang="ja-JP" altLang="en-US" sz="1600" dirty="0">
                <a:solidFill>
                  <a:schemeClr val="tx1"/>
                </a:solidFill>
              </a:rPr>
              <a:t>は、「介護予防・生活支援サービス事業」と「一般介護予防事業」の２本立て</a:t>
            </a:r>
            <a:r>
              <a:rPr lang="ja-JP" altLang="en-US" sz="1600" dirty="0" smtClean="0">
                <a:solidFill>
                  <a:schemeClr val="tx1"/>
                </a:solidFill>
              </a:rPr>
              <a:t>。</a:t>
            </a:r>
            <a:endParaRPr lang="en-US" altLang="ja-JP" sz="1600" dirty="0" smtClean="0">
              <a:solidFill>
                <a:schemeClr val="tx1"/>
              </a:solidFill>
            </a:endParaRPr>
          </a:p>
          <a:p>
            <a:pPr>
              <a:lnSpc>
                <a:spcPct val="114000"/>
              </a:lnSpc>
            </a:pPr>
            <a:r>
              <a:rPr lang="ja-JP" altLang="en-US" sz="1600" dirty="0">
                <a:solidFill>
                  <a:schemeClr val="tx1"/>
                </a:solidFill>
              </a:rPr>
              <a:t>○ </a:t>
            </a:r>
            <a:r>
              <a:rPr lang="en-US" altLang="ja-JP" sz="1600" u="sng" dirty="0">
                <a:solidFill>
                  <a:srgbClr val="FF0000"/>
                </a:solidFill>
              </a:rPr>
              <a:t>H26</a:t>
            </a:r>
            <a:r>
              <a:rPr lang="ja-JP" altLang="en-US" sz="1600" u="sng" dirty="0">
                <a:solidFill>
                  <a:srgbClr val="FF0000"/>
                </a:solidFill>
              </a:rPr>
              <a:t>の介護保険法改正</a:t>
            </a:r>
            <a:r>
              <a:rPr lang="ja-JP" altLang="en-US" sz="1600" dirty="0">
                <a:solidFill>
                  <a:schemeClr val="tx1"/>
                </a:solidFill>
              </a:rPr>
              <a:t>により創設された制度。</a:t>
            </a:r>
            <a:r>
              <a:rPr lang="ja-JP" altLang="en-US" sz="1600" u="sng" dirty="0">
                <a:solidFill>
                  <a:srgbClr val="FF0000"/>
                </a:solidFill>
              </a:rPr>
              <a:t>すべての市町村が</a:t>
            </a:r>
            <a:r>
              <a:rPr lang="en-US" altLang="ja-JP" sz="1600" u="sng" dirty="0">
                <a:solidFill>
                  <a:srgbClr val="FF0000"/>
                </a:solidFill>
              </a:rPr>
              <a:t>H29.4</a:t>
            </a:r>
            <a:r>
              <a:rPr lang="ja-JP" altLang="en-US" sz="1600" u="sng" dirty="0" err="1" smtClean="0">
                <a:solidFill>
                  <a:srgbClr val="FF0000"/>
                </a:solidFill>
              </a:rPr>
              <a:t>までに</a:t>
            </a:r>
            <a:r>
              <a:rPr lang="ja-JP" altLang="en-US" sz="1600" u="sng" dirty="0" smtClean="0">
                <a:solidFill>
                  <a:srgbClr val="FF0000"/>
                </a:solidFill>
              </a:rPr>
              <a:t>実施</a:t>
            </a:r>
            <a:r>
              <a:rPr lang="ja-JP" altLang="en-US" sz="1600" dirty="0">
                <a:solidFill>
                  <a:schemeClr val="tx1"/>
                </a:solidFill>
              </a:rPr>
              <a:t>する。</a:t>
            </a:r>
            <a:endParaRPr lang="en-US" altLang="ja-JP" sz="1600" dirty="0">
              <a:solidFill>
                <a:schemeClr val="tx1"/>
              </a:solidFill>
            </a:endParaRPr>
          </a:p>
          <a:p>
            <a:pPr>
              <a:lnSpc>
                <a:spcPct val="114000"/>
              </a:lnSpc>
            </a:pPr>
            <a:r>
              <a:rPr lang="ja-JP" altLang="en-US" sz="1600" dirty="0">
                <a:solidFill>
                  <a:schemeClr val="tx1"/>
                </a:solidFill>
              </a:rPr>
              <a:t>○ 介護予防給付のうち</a:t>
            </a:r>
            <a:r>
              <a:rPr lang="ja-JP" altLang="en-US" sz="1600" dirty="0">
                <a:solidFill>
                  <a:srgbClr val="FF0000"/>
                </a:solidFill>
              </a:rPr>
              <a:t>介護予防訪問介護及び介護予防通所介護</a:t>
            </a:r>
            <a:r>
              <a:rPr lang="ja-JP" altLang="en-US" sz="1600" dirty="0">
                <a:solidFill>
                  <a:schemeClr val="tx1"/>
                </a:solidFill>
              </a:rPr>
              <a:t>は、新たに</a:t>
            </a:r>
            <a:r>
              <a:rPr lang="ja-JP" altLang="en-US" sz="1600" dirty="0" smtClean="0">
                <a:solidFill>
                  <a:schemeClr val="tx1"/>
                </a:solidFill>
              </a:rPr>
              <a:t>訪問型</a:t>
            </a:r>
            <a:r>
              <a:rPr lang="ja-JP" altLang="en-US" sz="1600" dirty="0">
                <a:solidFill>
                  <a:schemeClr val="tx1"/>
                </a:solidFill>
              </a:rPr>
              <a:t>サービス</a:t>
            </a:r>
            <a:r>
              <a:rPr lang="ja-JP" altLang="en-US" sz="1600" dirty="0" smtClean="0">
                <a:solidFill>
                  <a:schemeClr val="tx1"/>
                </a:solidFill>
              </a:rPr>
              <a:t>、</a:t>
            </a:r>
            <a:endParaRPr lang="en-US" altLang="ja-JP" sz="1600" dirty="0" smtClean="0">
              <a:solidFill>
                <a:schemeClr val="tx1"/>
              </a:solidFill>
            </a:endParaRPr>
          </a:p>
          <a:p>
            <a:pPr>
              <a:lnSpc>
                <a:spcPct val="114000"/>
              </a:lnSpc>
            </a:pPr>
            <a:r>
              <a:rPr lang="ja-JP" altLang="en-US" sz="1600" dirty="0">
                <a:solidFill>
                  <a:schemeClr val="tx1"/>
                </a:solidFill>
              </a:rPr>
              <a:t>　</a:t>
            </a:r>
            <a:r>
              <a:rPr lang="ja-JP" altLang="en-US" sz="1600" dirty="0" smtClean="0">
                <a:solidFill>
                  <a:schemeClr val="tx1"/>
                </a:solidFill>
              </a:rPr>
              <a:t>　通所型</a:t>
            </a:r>
            <a:r>
              <a:rPr lang="ja-JP" altLang="en-US" sz="1600" dirty="0">
                <a:solidFill>
                  <a:schemeClr val="tx1"/>
                </a:solidFill>
              </a:rPr>
              <a:t>サービスとして介護予防・生活支援サービス事業に</a:t>
            </a:r>
            <a:r>
              <a:rPr lang="ja-JP" altLang="en-US" sz="1600" dirty="0" smtClean="0">
                <a:solidFill>
                  <a:schemeClr val="tx1"/>
                </a:solidFill>
              </a:rPr>
              <a:t>位置づけられる</a:t>
            </a:r>
            <a:r>
              <a:rPr lang="ja-JP" altLang="en-US" sz="1600" dirty="0">
                <a:solidFill>
                  <a:schemeClr val="tx1"/>
                </a:solidFill>
              </a:rPr>
              <a:t>。</a:t>
            </a:r>
            <a:endParaRPr lang="en-US" altLang="ja-JP" sz="1600" dirty="0">
              <a:solidFill>
                <a:schemeClr val="tx1"/>
              </a:solidFill>
            </a:endParaRPr>
          </a:p>
          <a:p>
            <a:pPr>
              <a:lnSpc>
                <a:spcPct val="114000"/>
              </a:lnSpc>
            </a:pPr>
            <a:r>
              <a:rPr lang="ja-JP" altLang="en-US" sz="1600" dirty="0">
                <a:solidFill>
                  <a:schemeClr val="tx1"/>
                </a:solidFill>
              </a:rPr>
              <a:t>○ </a:t>
            </a:r>
            <a:r>
              <a:rPr lang="ja-JP" altLang="en-US" sz="1600" dirty="0">
                <a:solidFill>
                  <a:srgbClr val="FF0000"/>
                </a:solidFill>
              </a:rPr>
              <a:t>総合事業は介護保険制度の中に位置づけられた事業</a:t>
            </a:r>
            <a:r>
              <a:rPr lang="ja-JP" altLang="en-US" sz="1600" dirty="0">
                <a:solidFill>
                  <a:schemeClr val="tx1"/>
                </a:solidFill>
              </a:rPr>
              <a:t>であり</a:t>
            </a:r>
            <a:r>
              <a:rPr lang="ja-JP" altLang="en-US" sz="1600" dirty="0" smtClean="0">
                <a:solidFill>
                  <a:schemeClr val="tx1"/>
                </a:solidFill>
              </a:rPr>
              <a:t>、公費投入割合といった財源構成</a:t>
            </a:r>
            <a:endParaRPr lang="en-US" altLang="ja-JP" sz="1600" dirty="0" smtClean="0">
              <a:solidFill>
                <a:schemeClr val="tx1"/>
              </a:solidFill>
            </a:endParaRPr>
          </a:p>
          <a:p>
            <a:pPr>
              <a:lnSpc>
                <a:spcPct val="114000"/>
              </a:lnSpc>
            </a:pPr>
            <a:r>
              <a:rPr lang="ja-JP" altLang="en-US" sz="1600" dirty="0">
                <a:solidFill>
                  <a:schemeClr val="tx1"/>
                </a:solidFill>
              </a:rPr>
              <a:t>　</a:t>
            </a:r>
            <a:r>
              <a:rPr lang="ja-JP" altLang="en-US" sz="1600" dirty="0" smtClean="0">
                <a:solidFill>
                  <a:schemeClr val="tx1"/>
                </a:solidFill>
              </a:rPr>
              <a:t>　は従来と変わらない。</a:t>
            </a:r>
            <a:endParaRPr kumimoji="1" lang="ja-JP" altLang="en-US" sz="1600" dirty="0"/>
          </a:p>
        </p:txBody>
      </p:sp>
      <p:sp>
        <p:nvSpPr>
          <p:cNvPr id="45" name="スライド番号プレースホルダー 5"/>
          <p:cNvSpPr>
            <a:spLocks noGrp="1"/>
          </p:cNvSpPr>
          <p:nvPr>
            <p:ph type="sldNum" sz="quarter" idx="12"/>
          </p:nvPr>
        </p:nvSpPr>
        <p:spPr>
          <a:xfrm>
            <a:off x="8321737" y="6407262"/>
            <a:ext cx="599404" cy="329184"/>
          </a:xfrm>
          <a:solidFill>
            <a:srgbClr val="FFFF00"/>
          </a:solidFill>
        </p:spPr>
        <p:txBody>
          <a:bodyPr/>
          <a:lstStyle/>
          <a:p>
            <a:pPr algn="ctr"/>
            <a:r>
              <a:rPr kumimoji="1" lang="en-US" altLang="ja-JP" sz="1600" dirty="0" smtClean="0">
                <a:solidFill>
                  <a:schemeClr val="tx1"/>
                </a:solidFill>
              </a:rPr>
              <a:t>2</a:t>
            </a:r>
            <a:endParaRPr kumimoji="1" lang="ja-JP" altLang="en-US" sz="1600" dirty="0">
              <a:solidFill>
                <a:schemeClr val="tx1"/>
              </a:solidFill>
            </a:endParaRPr>
          </a:p>
        </p:txBody>
      </p:sp>
      <p:cxnSp>
        <p:nvCxnSpPr>
          <p:cNvPr id="30" name="直線コネクタ 29"/>
          <p:cNvCxnSpPr/>
          <p:nvPr/>
        </p:nvCxnSpPr>
        <p:spPr>
          <a:xfrm>
            <a:off x="-1264785" y="7004698"/>
            <a:ext cx="10873208"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4171819" y="3723339"/>
            <a:ext cx="607537" cy="400110"/>
          </a:xfrm>
          <a:prstGeom prst="rect">
            <a:avLst/>
          </a:prstGeom>
          <a:noFill/>
          <a:ln w="9525" cmpd="sng">
            <a:noFill/>
          </a:ln>
        </p:spPr>
        <p:txBody>
          <a:bodyPr wrap="square" rtlCol="0">
            <a:spAutoFit/>
          </a:bodyPr>
          <a:lstStyle/>
          <a:p>
            <a:pPr defTabSz="914400"/>
            <a:r>
              <a:rPr lang="ja-JP" altLang="en-US" sz="1000" dirty="0" smtClean="0">
                <a:latin typeface="HG丸ｺﾞｼｯｸM-PRO" panose="020F0600000000000000" pitchFamily="50" charset="-128"/>
                <a:ea typeface="HG丸ｺﾞｼｯｸM-PRO" panose="020F0600000000000000" pitchFamily="50" charset="-128"/>
              </a:rPr>
              <a:t>現行と</a:t>
            </a:r>
            <a:endParaRPr lang="en-US" altLang="ja-JP" sz="1000" dirty="0" smtClean="0">
              <a:latin typeface="HG丸ｺﾞｼｯｸM-PRO" panose="020F0600000000000000" pitchFamily="50" charset="-128"/>
              <a:ea typeface="HG丸ｺﾞｼｯｸM-PRO" panose="020F0600000000000000" pitchFamily="50" charset="-128"/>
            </a:endParaRPr>
          </a:p>
          <a:p>
            <a:pPr defTabSz="914400"/>
            <a:r>
              <a:rPr lang="ja-JP" altLang="en-US" sz="1000" dirty="0" smtClean="0">
                <a:latin typeface="HG丸ｺﾞｼｯｸM-PRO" panose="020F0600000000000000" pitchFamily="50" charset="-128"/>
                <a:ea typeface="HG丸ｺﾞｼｯｸM-PRO" panose="020F0600000000000000" pitchFamily="50" charset="-128"/>
              </a:rPr>
              <a:t>同　様</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4" name="フローチャート: 処理 43"/>
          <p:cNvSpPr/>
          <p:nvPr/>
        </p:nvSpPr>
        <p:spPr>
          <a:xfrm>
            <a:off x="230837" y="2454825"/>
            <a:ext cx="1057112" cy="376568"/>
          </a:xfrm>
          <a:prstGeom prst="flowChartProcess">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600" b="1" dirty="0" smtClean="0"/>
              <a:t>徳島市版</a:t>
            </a:r>
            <a:endParaRPr kumimoji="1" lang="ja-JP" altLang="en-US" sz="1600" b="1" dirty="0"/>
          </a:p>
        </p:txBody>
      </p:sp>
    </p:spTree>
    <p:extLst>
      <p:ext uri="{BB962C8B-B14F-4D97-AF65-F5344CB8AC3E}">
        <p14:creationId xmlns:p14="http://schemas.microsoft.com/office/powerpoint/2010/main" val="2813153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z201200\Desktop\setsumei2-6_kokuhoren\setsumei2-6_kokuhoren_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937" y="413889"/>
            <a:ext cx="8498126" cy="637359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0"/>
            <a:ext cx="8229600" cy="375320"/>
          </a:xfrm>
        </p:spPr>
        <p:txBody>
          <a:bodyPr>
            <a:normAutofit fontScale="90000"/>
          </a:bodyPr>
          <a:lstStyle/>
          <a:p>
            <a:r>
              <a:rPr lang="ja-JP" altLang="en-US" sz="2000" dirty="0" smtClean="0">
                <a:solidFill>
                  <a:schemeClr val="bg1"/>
                </a:solidFill>
              </a:rPr>
              <a:t>１２．</a:t>
            </a:r>
            <a:r>
              <a:rPr lang="ja-JP" altLang="en-US" sz="2000" dirty="0" smtClean="0">
                <a:solidFill>
                  <a:schemeClr val="bg1"/>
                </a:solidFill>
              </a:rPr>
              <a:t>請求について（介護予防ケアマネジメント費）</a:t>
            </a:r>
            <a:endParaRPr kumimoji="1" lang="ja-JP" altLang="en-US" sz="2000" dirty="0">
              <a:solidFill>
                <a:schemeClr val="bg1"/>
              </a:solidFill>
            </a:endParaRPr>
          </a:p>
        </p:txBody>
      </p:sp>
      <p:sp>
        <p:nvSpPr>
          <p:cNvPr id="6" name="スライド番号プレースホルダー 5"/>
          <p:cNvSpPr>
            <a:spLocks noGrp="1"/>
          </p:cNvSpPr>
          <p:nvPr>
            <p:ph type="sldNum" sz="quarter" idx="12"/>
          </p:nvPr>
        </p:nvSpPr>
        <p:spPr>
          <a:xfrm>
            <a:off x="8198424" y="6458300"/>
            <a:ext cx="599404" cy="329184"/>
          </a:xfrm>
          <a:solidFill>
            <a:srgbClr val="FFFF00"/>
          </a:solidFill>
        </p:spPr>
        <p:txBody>
          <a:bodyPr/>
          <a:lstStyle/>
          <a:p>
            <a:pPr algn="ctr"/>
            <a:r>
              <a:rPr kumimoji="1" lang="en-US" altLang="ja-JP" sz="1600" dirty="0" smtClean="0">
                <a:solidFill>
                  <a:schemeClr val="tx1"/>
                </a:solidFill>
              </a:rPr>
              <a:t>29</a:t>
            </a:r>
            <a:endParaRPr kumimoji="1" lang="ja-JP" altLang="en-US" sz="1600" dirty="0">
              <a:solidFill>
                <a:schemeClr val="tx1"/>
              </a:solidFill>
            </a:endParaRPr>
          </a:p>
        </p:txBody>
      </p:sp>
      <p:sp>
        <p:nvSpPr>
          <p:cNvPr id="8" name="額縁 7"/>
          <p:cNvSpPr/>
          <p:nvPr/>
        </p:nvSpPr>
        <p:spPr>
          <a:xfrm>
            <a:off x="7886058" y="48535"/>
            <a:ext cx="1224136" cy="587127"/>
          </a:xfrm>
          <a:prstGeom prst="bevel">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FO丸ゴシック体-L" pitchFamily="49" charset="-128"/>
                <a:ea typeface="FO丸ゴシック体-L" pitchFamily="49" charset="-128"/>
              </a:rPr>
              <a:t>連合会資料</a:t>
            </a:r>
            <a:endParaRPr kumimoji="1" lang="ja-JP" altLang="en-US" b="1" dirty="0">
              <a:latin typeface="FO丸ゴシック体-L" pitchFamily="49" charset="-128"/>
              <a:ea typeface="FO丸ゴシック体-L" pitchFamily="49" charset="-128"/>
            </a:endParaRPr>
          </a:p>
        </p:txBody>
      </p:sp>
      <p:sp>
        <p:nvSpPr>
          <p:cNvPr id="9" name="テキスト ボックス 8"/>
          <p:cNvSpPr txBox="1"/>
          <p:nvPr/>
        </p:nvSpPr>
        <p:spPr>
          <a:xfrm>
            <a:off x="279245" y="6510485"/>
            <a:ext cx="5516891" cy="276999"/>
          </a:xfrm>
          <a:prstGeom prst="rect">
            <a:avLst/>
          </a:prstGeom>
          <a:noFill/>
        </p:spPr>
        <p:txBody>
          <a:bodyPr wrap="square" rtlCol="0">
            <a:spAutoFit/>
          </a:bodyPr>
          <a:lstStyle/>
          <a:p>
            <a:r>
              <a:rPr lang="en-US" altLang="ja-JP" sz="1200" dirty="0" smtClean="0"/>
              <a:t>【</a:t>
            </a:r>
            <a:r>
              <a:rPr lang="ja-JP" altLang="en-US" sz="1200" dirty="0" smtClean="0"/>
              <a:t>国保中央会</a:t>
            </a:r>
            <a:r>
              <a:rPr lang="en-US" altLang="ja-JP" sz="1200" dirty="0" smtClean="0"/>
              <a:t>】</a:t>
            </a:r>
            <a:r>
              <a:rPr lang="ja-JP" altLang="en-US" sz="1200" dirty="0"/>
              <a:t>徳島県国民健康保険団体</a:t>
            </a:r>
            <a:r>
              <a:rPr lang="ja-JP" altLang="en-US" sz="1200" dirty="0" smtClean="0"/>
              <a:t>連合会</a:t>
            </a:r>
            <a:r>
              <a:rPr lang="ja-JP" altLang="en-US" sz="1200" dirty="0"/>
              <a:t>　事業者</a:t>
            </a:r>
            <a:r>
              <a:rPr lang="ja-JP" altLang="en-US" sz="1200" dirty="0" smtClean="0"/>
              <a:t>説明会より</a:t>
            </a:r>
            <a:endParaRPr kumimoji="1" lang="ja-JP" altLang="en-US" sz="1200" dirty="0"/>
          </a:p>
        </p:txBody>
      </p:sp>
    </p:spTree>
    <p:extLst>
      <p:ext uri="{BB962C8B-B14F-4D97-AF65-F5344CB8AC3E}">
        <p14:creationId xmlns:p14="http://schemas.microsoft.com/office/powerpoint/2010/main" val="1599080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588223" y="0"/>
            <a:ext cx="2555777"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1900" y="41901"/>
            <a:ext cx="6858000" cy="677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68529" y="2622447"/>
            <a:ext cx="6283077" cy="161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5"/>
          <p:cNvSpPr>
            <a:spLocks noGrp="1"/>
          </p:cNvSpPr>
          <p:nvPr>
            <p:ph type="sldNum" sz="quarter" idx="12"/>
          </p:nvPr>
        </p:nvSpPr>
        <p:spPr>
          <a:xfrm>
            <a:off x="8388424" y="6405945"/>
            <a:ext cx="599404" cy="329184"/>
          </a:xfrm>
          <a:solidFill>
            <a:srgbClr val="FFFF00"/>
          </a:solidFill>
        </p:spPr>
        <p:txBody>
          <a:bodyPr/>
          <a:lstStyle/>
          <a:p>
            <a:pPr algn="ctr"/>
            <a:r>
              <a:rPr kumimoji="1" lang="en-US" altLang="ja-JP" sz="1600" dirty="0" smtClean="0">
                <a:solidFill>
                  <a:schemeClr val="tx1"/>
                </a:solidFill>
              </a:rPr>
              <a:t>30</a:t>
            </a:r>
            <a:endParaRPr kumimoji="1" lang="ja-JP" altLang="en-US" sz="1600" dirty="0">
              <a:solidFill>
                <a:schemeClr val="tx1"/>
              </a:solidFill>
            </a:endParaRPr>
          </a:p>
        </p:txBody>
      </p:sp>
    </p:spTree>
    <p:extLst>
      <p:ext uri="{BB962C8B-B14F-4D97-AF65-F5344CB8AC3E}">
        <p14:creationId xmlns:p14="http://schemas.microsoft.com/office/powerpoint/2010/main" val="358461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9541" y="4653136"/>
            <a:ext cx="5180571" cy="324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99541" y="3284984"/>
            <a:ext cx="7056784"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5536" y="2243927"/>
            <a:ext cx="727280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533400"/>
            <a:ext cx="8229600" cy="990600"/>
          </a:xfrm>
        </p:spPr>
        <p:style>
          <a:lnRef idx="3">
            <a:schemeClr val="lt1"/>
          </a:lnRef>
          <a:fillRef idx="1">
            <a:schemeClr val="accent5"/>
          </a:fillRef>
          <a:effectRef idx="1">
            <a:schemeClr val="accent5"/>
          </a:effectRef>
          <a:fontRef idx="minor">
            <a:schemeClr val="lt1"/>
          </a:fontRef>
        </p:style>
        <p:txBody>
          <a:bodyPr/>
          <a:lstStyle/>
          <a:p>
            <a:pPr algn="ctr"/>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287524" y="1628800"/>
            <a:ext cx="8604956" cy="4876800"/>
          </a:xfrm>
          <a:noFill/>
        </p:spPr>
        <p:style>
          <a:lnRef idx="2">
            <a:schemeClr val="accent6"/>
          </a:lnRef>
          <a:fillRef idx="1">
            <a:schemeClr val="lt1"/>
          </a:fillRef>
          <a:effectRef idx="0">
            <a:schemeClr val="accent6"/>
          </a:effectRef>
          <a:fontRef idx="minor">
            <a:schemeClr val="dk1"/>
          </a:fontRef>
        </p:style>
        <p:txBody>
          <a:bodyPr>
            <a:normAutofit fontScale="92500"/>
          </a:bodyPr>
          <a:lstStyle/>
          <a:p>
            <a:r>
              <a:rPr kumimoji="1" lang="ja-JP" altLang="en-US" u="sng" dirty="0" smtClean="0"/>
              <a:t>総合事業移行（</a:t>
            </a:r>
            <a:r>
              <a:rPr kumimoji="1" lang="en-US" altLang="ja-JP" u="sng" dirty="0" smtClean="0"/>
              <a:t>H29.4.1</a:t>
            </a:r>
            <a:r>
              <a:rPr kumimoji="1" lang="ja-JP" altLang="en-US" u="sng" dirty="0" smtClean="0"/>
              <a:t>）までに、各事業所へお願いすること</a:t>
            </a:r>
            <a:endParaRPr kumimoji="1" lang="en-US" altLang="ja-JP" u="sng" dirty="0" smtClean="0"/>
          </a:p>
          <a:p>
            <a:pPr marL="0" indent="0">
              <a:lnSpc>
                <a:spcPct val="50000"/>
              </a:lnSpc>
              <a:spcBef>
                <a:spcPts val="0"/>
              </a:spcBef>
              <a:buNone/>
            </a:pPr>
            <a:endParaRPr lang="en-US" altLang="ja-JP" dirty="0" smtClean="0"/>
          </a:p>
          <a:p>
            <a:pPr marL="0" indent="0">
              <a:buNone/>
            </a:pPr>
            <a:r>
              <a:rPr lang="ja-JP" altLang="en-US" dirty="0" smtClean="0"/>
              <a:t>１　契約書及び重要事項説明書の見直し（文言の確認、修正）</a:t>
            </a:r>
            <a:endParaRPr lang="en-US" altLang="ja-JP" dirty="0" smtClean="0"/>
          </a:p>
          <a:p>
            <a:pPr marL="0" indent="0">
              <a:buNone/>
            </a:pPr>
            <a:r>
              <a:rPr lang="ja-JP" altLang="en-US" dirty="0"/>
              <a:t>　</a:t>
            </a:r>
            <a:r>
              <a:rPr lang="ja-JP" altLang="en-US" dirty="0" smtClean="0"/>
              <a:t>　・サービス内容、対象者の確認をお願いします</a:t>
            </a:r>
            <a:endParaRPr lang="en-US" altLang="ja-JP" dirty="0" smtClean="0"/>
          </a:p>
          <a:p>
            <a:pPr marL="0" indent="0">
              <a:lnSpc>
                <a:spcPct val="60000"/>
              </a:lnSpc>
              <a:spcBef>
                <a:spcPts val="0"/>
              </a:spcBef>
              <a:buNone/>
            </a:pPr>
            <a:endParaRPr lang="en-US" altLang="ja-JP" dirty="0"/>
          </a:p>
          <a:p>
            <a:pPr marL="0" indent="0">
              <a:buNone/>
            </a:pPr>
            <a:r>
              <a:rPr lang="ja-JP" altLang="en-US" dirty="0" smtClean="0"/>
              <a:t>２　利用者との契約（総合事業の利用に関する契約の締結）</a:t>
            </a:r>
            <a:endParaRPr lang="en-US" altLang="ja-JP" dirty="0" smtClean="0"/>
          </a:p>
          <a:p>
            <a:pPr marL="0" indent="0">
              <a:buNone/>
            </a:pPr>
            <a:r>
              <a:rPr lang="ja-JP" altLang="en-US" dirty="0"/>
              <a:t>　</a:t>
            </a:r>
            <a:r>
              <a:rPr lang="ja-JP" altLang="en-US" dirty="0" smtClean="0"/>
              <a:t>　・徳島市が総合事業に移行する</a:t>
            </a:r>
            <a:r>
              <a:rPr lang="en-US" altLang="ja-JP" dirty="0" smtClean="0"/>
              <a:t>H29.4.1</a:t>
            </a:r>
            <a:r>
              <a:rPr lang="ja-JP" altLang="en-US" dirty="0" err="1" smtClean="0"/>
              <a:t>までに</a:t>
            </a:r>
            <a:r>
              <a:rPr lang="ja-JP" altLang="en-US" dirty="0" smtClean="0"/>
              <a:t>契約の締結を</a:t>
            </a:r>
            <a:endParaRPr lang="en-US" altLang="ja-JP" dirty="0" smtClean="0"/>
          </a:p>
          <a:p>
            <a:pPr marL="0" indent="0">
              <a:buNone/>
            </a:pPr>
            <a:r>
              <a:rPr lang="ja-JP" altLang="en-US" dirty="0"/>
              <a:t>　</a:t>
            </a:r>
            <a:r>
              <a:rPr lang="ja-JP" altLang="en-US" dirty="0" smtClean="0"/>
              <a:t>　　お願いします</a:t>
            </a:r>
            <a:endParaRPr lang="en-US" altLang="ja-JP" dirty="0" smtClean="0"/>
          </a:p>
          <a:p>
            <a:pPr marL="0" indent="0">
              <a:lnSpc>
                <a:spcPct val="60000"/>
              </a:lnSpc>
              <a:spcBef>
                <a:spcPts val="0"/>
              </a:spcBef>
              <a:buNone/>
            </a:pPr>
            <a:endParaRPr lang="en-US" altLang="ja-JP" dirty="0"/>
          </a:p>
          <a:p>
            <a:pPr marL="0" indent="0">
              <a:buNone/>
            </a:pPr>
            <a:r>
              <a:rPr lang="ja-JP" altLang="en-US" dirty="0" smtClean="0"/>
              <a:t>３　請求事務の見直し（請求コードの確認）</a:t>
            </a:r>
            <a:endParaRPr lang="en-US" altLang="ja-JP" dirty="0" smtClean="0"/>
          </a:p>
          <a:p>
            <a:pPr marL="0" indent="0">
              <a:buNone/>
            </a:pPr>
            <a:r>
              <a:rPr lang="ja-JP" altLang="en-US" dirty="0"/>
              <a:t>　</a:t>
            </a:r>
            <a:r>
              <a:rPr lang="ja-JP" altLang="en-US" dirty="0" smtClean="0"/>
              <a:t>　・別添のコード表を御確認いただき、平成</a:t>
            </a:r>
            <a:r>
              <a:rPr lang="en-US" altLang="ja-JP" dirty="0" smtClean="0"/>
              <a:t>29</a:t>
            </a:r>
            <a:r>
              <a:rPr lang="ja-JP" altLang="en-US" dirty="0" smtClean="0"/>
              <a:t>年４月以降は、</a:t>
            </a:r>
            <a:endParaRPr lang="en-US" altLang="ja-JP" dirty="0" smtClean="0"/>
          </a:p>
          <a:p>
            <a:pPr marL="0" indent="0">
              <a:buNone/>
            </a:pPr>
            <a:r>
              <a:rPr lang="ja-JP" altLang="en-US" dirty="0"/>
              <a:t>　</a:t>
            </a:r>
            <a:r>
              <a:rPr lang="ja-JP" altLang="en-US" dirty="0" smtClean="0"/>
              <a:t>　  総合事業のコード（</a:t>
            </a:r>
            <a:r>
              <a:rPr lang="en-US" altLang="ja-JP" dirty="0" smtClean="0"/>
              <a:t>A1,A2,A5,A6,AF</a:t>
            </a:r>
            <a:r>
              <a:rPr lang="ja-JP" altLang="en-US" dirty="0" smtClean="0"/>
              <a:t>）で請求事務を行ってください</a:t>
            </a:r>
            <a:endParaRPr lang="en-US" altLang="ja-JP" dirty="0" smtClean="0"/>
          </a:p>
          <a:p>
            <a:pPr marL="0" indent="0">
              <a:buNone/>
            </a:pPr>
            <a:r>
              <a:rPr lang="ja-JP" altLang="en-US" dirty="0"/>
              <a:t>　</a:t>
            </a:r>
            <a:r>
              <a:rPr lang="ja-JP" altLang="en-US" dirty="0" smtClean="0"/>
              <a:t>　・合わせて、給付管理票も対応が必要と思われます</a:t>
            </a:r>
            <a:endParaRPr lang="en-US" altLang="ja-JP" dirty="0"/>
          </a:p>
        </p:txBody>
      </p:sp>
      <p:sp>
        <p:nvSpPr>
          <p:cNvPr id="8" name="スライド番号プレースホルダー 5"/>
          <p:cNvSpPr>
            <a:spLocks noGrp="1"/>
          </p:cNvSpPr>
          <p:nvPr>
            <p:ph type="sldNum" sz="quarter" idx="12"/>
          </p:nvPr>
        </p:nvSpPr>
        <p:spPr>
          <a:xfrm>
            <a:off x="7825024" y="6464398"/>
            <a:ext cx="599404" cy="329184"/>
          </a:xfrm>
          <a:solidFill>
            <a:srgbClr val="FFFF00"/>
          </a:solidFill>
        </p:spPr>
        <p:txBody>
          <a:bodyPr/>
          <a:lstStyle/>
          <a:p>
            <a:pPr algn="ctr"/>
            <a:r>
              <a:rPr kumimoji="1" lang="en-US" altLang="ja-JP" sz="1600" dirty="0" smtClean="0">
                <a:solidFill>
                  <a:schemeClr val="tx1"/>
                </a:solidFill>
              </a:rPr>
              <a:t>31</a:t>
            </a:r>
            <a:endParaRPr kumimoji="1" lang="ja-JP" altLang="en-US" sz="1600" dirty="0">
              <a:solidFill>
                <a:schemeClr val="tx1"/>
              </a:solidFill>
            </a:endParaRPr>
          </a:p>
        </p:txBody>
      </p:sp>
    </p:spTree>
    <p:extLst>
      <p:ext uri="{BB962C8B-B14F-4D97-AF65-F5344CB8AC3E}">
        <p14:creationId xmlns:p14="http://schemas.microsoft.com/office/powerpoint/2010/main" val="3054464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568280"/>
          </a:xfrm>
        </p:spPr>
        <p:txBody>
          <a:bodyPr>
            <a:normAutofit/>
          </a:bodyPr>
          <a:lstStyle/>
          <a:p>
            <a:pPr marL="0" indent="0" algn="ctr">
              <a:buNone/>
            </a:pPr>
            <a:r>
              <a:rPr kumimoji="1" lang="ja-JP" altLang="en-US" sz="4000" dirty="0" smtClean="0"/>
              <a:t>ご清聴ありがとうございました。</a:t>
            </a:r>
            <a:endParaRPr kumimoji="1" lang="ja-JP" altLang="en-US" sz="4000" dirty="0"/>
          </a:p>
        </p:txBody>
      </p:sp>
      <p:pic>
        <p:nvPicPr>
          <p:cNvPr id="24578" name="Picture 2" descr="C:\Users\S201200\Desktop\総合事業\認知症施策推進事業(9.13三並フォルダより）\認知症初期集中支援チーム活動マニュアル\クリップアート\illust1427.png\yjimage.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715256" cy="3031236"/>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S201200\Desktop\総合事業\認知症施策推進事業(9.13三並フォルダより）\認知症初期集中支援チーム活動マニュアル\クリップアート\illust1427.png\illust17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509120"/>
            <a:ext cx="819304" cy="1938532"/>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683568" y="5085184"/>
            <a:ext cx="6048672" cy="1152128"/>
          </a:xfrm>
          <a:prstGeom prst="wedgeRoundRectCallout">
            <a:avLst>
              <a:gd name="adj1" fmla="val 57624"/>
              <a:gd name="adj2" fmla="val -2738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dirty="0" smtClean="0"/>
              <a:t>総合事業への円滑な移行に向け、</a:t>
            </a:r>
            <a:endParaRPr kumimoji="1" lang="en-US" altLang="ja-JP" sz="2000" dirty="0" smtClean="0"/>
          </a:p>
          <a:p>
            <a:pPr algn="ctr"/>
            <a:r>
              <a:rPr lang="ja-JP" altLang="en-US" sz="2000" dirty="0" smtClean="0"/>
              <a:t>皆様方のご協力をよろしくお願い申し上げます。</a:t>
            </a:r>
            <a:endParaRPr kumimoji="1" lang="en-US" altLang="ja-JP" sz="2000" dirty="0" smtClean="0"/>
          </a:p>
        </p:txBody>
      </p:sp>
    </p:spTree>
    <p:extLst>
      <p:ext uri="{BB962C8B-B14F-4D97-AF65-F5344CB8AC3E}">
        <p14:creationId xmlns:p14="http://schemas.microsoft.com/office/powerpoint/2010/main" val="1223091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4" name="Picture 2" descr="F:\★Ｈ２７～Ｈ２９制度改正（佐々木）\◎介護予防・日常生活支援総合事業\１　ガイドライン\0000088276\0000088276_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2" y="-875"/>
            <a:ext cx="9144000" cy="6597351"/>
          </a:xfrm>
          <a:prstGeom prst="rect">
            <a:avLst/>
          </a:prstGeom>
          <a:noFill/>
          <a:extLst>
            <a:ext uri="{909E8E84-426E-40DD-AFC4-6F175D3DCCD1}">
              <a14:hiddenFill xmlns:a14="http://schemas.microsoft.com/office/drawing/2010/main">
                <a:solidFill>
                  <a:srgbClr val="FFFFFF"/>
                </a:solidFill>
              </a14:hiddenFill>
            </a:ext>
          </a:extLst>
        </p:spPr>
      </p:pic>
      <p:sp>
        <p:nvSpPr>
          <p:cNvPr id="5" name="額縁 4"/>
          <p:cNvSpPr/>
          <p:nvPr/>
        </p:nvSpPr>
        <p:spPr>
          <a:xfrm>
            <a:off x="7883928" y="0"/>
            <a:ext cx="1224136" cy="587127"/>
          </a:xfrm>
          <a:prstGeom prst="bevel">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FO丸ゴシック体-L" pitchFamily="49" charset="-128"/>
                <a:ea typeface="FO丸ゴシック体-L" pitchFamily="49" charset="-128"/>
              </a:rPr>
              <a:t>厚労省資料</a:t>
            </a:r>
            <a:endParaRPr kumimoji="1" lang="ja-JP" altLang="en-US" b="1" dirty="0">
              <a:latin typeface="FO丸ゴシック体-L" pitchFamily="49" charset="-128"/>
              <a:ea typeface="FO丸ゴシック体-L" pitchFamily="49" charset="-128"/>
            </a:endParaRPr>
          </a:p>
        </p:txBody>
      </p:sp>
      <p:sp>
        <p:nvSpPr>
          <p:cNvPr id="7" name="正方形/長方形 6"/>
          <p:cNvSpPr/>
          <p:nvPr/>
        </p:nvSpPr>
        <p:spPr>
          <a:xfrm>
            <a:off x="8867953" y="6276393"/>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8473025" y="6431884"/>
            <a:ext cx="599404" cy="329184"/>
          </a:xfrm>
          <a:solidFill>
            <a:srgbClr val="FFFF00"/>
          </a:solidFill>
        </p:spPr>
        <p:txBody>
          <a:bodyPr/>
          <a:lstStyle/>
          <a:p>
            <a:pPr algn="ctr"/>
            <a:r>
              <a:rPr lang="en-US" altLang="ja-JP" sz="1600" dirty="0">
                <a:solidFill>
                  <a:schemeClr val="tx1"/>
                </a:solidFill>
              </a:rPr>
              <a:t>3</a:t>
            </a:r>
            <a:endParaRPr kumimoji="1" lang="ja-JP" altLang="en-US" sz="1600" dirty="0">
              <a:solidFill>
                <a:schemeClr val="tx1"/>
              </a:solidFill>
            </a:endParaRPr>
          </a:p>
        </p:txBody>
      </p:sp>
    </p:spTree>
    <p:extLst>
      <p:ext uri="{BB962C8B-B14F-4D97-AF65-F5344CB8AC3E}">
        <p14:creationId xmlns:p14="http://schemas.microsoft.com/office/powerpoint/2010/main" val="2988781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21370" y="6059725"/>
            <a:ext cx="7302958" cy="53762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50000"/>
              </a:lnSpc>
            </a:pPr>
            <a:endParaRPr kumimoji="1" lang="en-US" altLang="ja-JP" sz="1500" dirty="0" smtClean="0">
              <a:solidFill>
                <a:schemeClr val="tx1"/>
              </a:solidFill>
            </a:endParaRPr>
          </a:p>
          <a:p>
            <a:r>
              <a:rPr lang="ja-JP" altLang="en-US" sz="1500" dirty="0" smtClean="0">
                <a:solidFill>
                  <a:schemeClr val="tx1"/>
                </a:solidFill>
              </a:rPr>
              <a:t>元気高齢者づくり事業、一般高齢者生活機能向上事業　など</a:t>
            </a:r>
            <a:endParaRPr kumimoji="1" lang="ja-JP" altLang="en-US" sz="1500" dirty="0">
              <a:solidFill>
                <a:schemeClr val="tx1"/>
              </a:solidFill>
            </a:endParaRPr>
          </a:p>
        </p:txBody>
      </p:sp>
      <p:sp>
        <p:nvSpPr>
          <p:cNvPr id="22" name="正方形/長方形 21"/>
          <p:cNvSpPr/>
          <p:nvPr/>
        </p:nvSpPr>
        <p:spPr>
          <a:xfrm>
            <a:off x="220146" y="4689121"/>
            <a:ext cx="8727488" cy="111614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50000"/>
              </a:lnSpc>
            </a:pPr>
            <a:endParaRPr kumimoji="1" lang="en-US" altLang="ja-JP" sz="1500" dirty="0" smtClean="0">
              <a:solidFill>
                <a:schemeClr val="tx1"/>
              </a:solidFill>
            </a:endParaRPr>
          </a:p>
          <a:p>
            <a:r>
              <a:rPr kumimoji="1" lang="ja-JP" altLang="en-US" sz="1500" dirty="0" smtClean="0">
                <a:solidFill>
                  <a:schemeClr val="tx1"/>
                </a:solidFill>
              </a:rPr>
              <a:t>介護予防支援相当のサービスで</a:t>
            </a:r>
            <a:r>
              <a:rPr lang="ja-JP" altLang="en-US" sz="1500" dirty="0">
                <a:solidFill>
                  <a:schemeClr val="tx1"/>
                </a:solidFill>
              </a:rPr>
              <a:t>、</a:t>
            </a:r>
            <a:r>
              <a:rPr kumimoji="1" lang="ja-JP" altLang="en-US" sz="1500" dirty="0" smtClean="0">
                <a:solidFill>
                  <a:schemeClr val="tx1"/>
                </a:solidFill>
              </a:rPr>
              <a:t>原則</a:t>
            </a:r>
            <a:r>
              <a:rPr lang="ja-JP" altLang="en-US" sz="1500" dirty="0">
                <a:solidFill>
                  <a:schemeClr val="tx1"/>
                </a:solidFill>
              </a:rPr>
              <a:t>、</a:t>
            </a:r>
            <a:r>
              <a:rPr kumimoji="1" lang="ja-JP" altLang="en-US" sz="1500" dirty="0" smtClean="0">
                <a:solidFill>
                  <a:schemeClr val="tx1"/>
                </a:solidFill>
              </a:rPr>
              <a:t>地域包括支援センターが実施。（居宅支援事業所へ再委託も可。）</a:t>
            </a:r>
            <a:endParaRPr kumimoji="1" lang="en-US" altLang="ja-JP" sz="1500" dirty="0" smtClean="0">
              <a:solidFill>
                <a:schemeClr val="tx1"/>
              </a:solidFill>
            </a:endParaRPr>
          </a:p>
          <a:p>
            <a:r>
              <a:rPr lang="ja-JP" altLang="en-US" sz="1500" u="sng" dirty="0" smtClean="0">
                <a:solidFill>
                  <a:schemeClr val="tx1"/>
                </a:solidFill>
              </a:rPr>
              <a:t>○ケアマネジメント</a:t>
            </a:r>
            <a:r>
              <a:rPr lang="en-US" altLang="ja-JP" sz="1500" u="sng" dirty="0" smtClean="0">
                <a:solidFill>
                  <a:schemeClr val="tx1"/>
                </a:solidFill>
              </a:rPr>
              <a:t>A</a:t>
            </a:r>
            <a:r>
              <a:rPr lang="ja-JP" altLang="en-US" sz="1500" dirty="0" smtClean="0">
                <a:solidFill>
                  <a:schemeClr val="tx1"/>
                </a:solidFill>
              </a:rPr>
              <a:t>： 介護予防支援と同等のサービス。要件・単価も同等。</a:t>
            </a:r>
            <a:endParaRPr lang="en-US" altLang="ja-JP" sz="1500" dirty="0" smtClean="0">
              <a:solidFill>
                <a:schemeClr val="tx1"/>
              </a:solidFill>
            </a:endParaRPr>
          </a:p>
          <a:p>
            <a:r>
              <a:rPr kumimoji="1" lang="ja-JP" altLang="en-US" sz="1500" u="sng" dirty="0" smtClean="0">
                <a:solidFill>
                  <a:schemeClr val="tx1"/>
                </a:solidFill>
              </a:rPr>
              <a:t>○ケアマネジメント</a:t>
            </a:r>
            <a:r>
              <a:rPr kumimoji="1" lang="en-US" altLang="ja-JP" sz="1500" u="sng" dirty="0" smtClean="0">
                <a:solidFill>
                  <a:schemeClr val="tx1"/>
                </a:solidFill>
              </a:rPr>
              <a:t>B</a:t>
            </a:r>
            <a:r>
              <a:rPr kumimoji="1" lang="ja-JP" altLang="en-US" sz="1500" dirty="0" smtClean="0">
                <a:solidFill>
                  <a:schemeClr val="tx1"/>
                </a:solidFill>
              </a:rPr>
              <a:t>： </a:t>
            </a:r>
            <a:r>
              <a:rPr kumimoji="1" lang="en-US" altLang="ja-JP" sz="1500" dirty="0" smtClean="0">
                <a:solidFill>
                  <a:schemeClr val="tx1"/>
                </a:solidFill>
              </a:rPr>
              <a:t>A</a:t>
            </a:r>
            <a:r>
              <a:rPr kumimoji="1" lang="ja-JP" altLang="en-US" sz="1500" dirty="0" smtClean="0">
                <a:solidFill>
                  <a:schemeClr val="tx1"/>
                </a:solidFill>
              </a:rPr>
              <a:t>からアセスメント頻度、サービス担当者会議を緩和した類型。単価は</a:t>
            </a:r>
            <a:r>
              <a:rPr kumimoji="1" lang="en-US" altLang="ja-JP" sz="1500" dirty="0" smtClean="0">
                <a:solidFill>
                  <a:schemeClr val="tx1"/>
                </a:solidFill>
              </a:rPr>
              <a:t>A</a:t>
            </a:r>
            <a:r>
              <a:rPr kumimoji="1" lang="ja-JP" altLang="en-US" sz="1500" dirty="0" smtClean="0">
                <a:solidFill>
                  <a:schemeClr val="tx1"/>
                </a:solidFill>
              </a:rPr>
              <a:t>より廉価。</a:t>
            </a:r>
            <a:endParaRPr kumimoji="1" lang="en-US" altLang="ja-JP" sz="1500" dirty="0" smtClean="0">
              <a:solidFill>
                <a:schemeClr val="tx1"/>
              </a:solidFill>
            </a:endParaRPr>
          </a:p>
          <a:p>
            <a:r>
              <a:rPr lang="ja-JP" altLang="en-US" sz="1500" u="sng" dirty="0" smtClean="0">
                <a:solidFill>
                  <a:schemeClr val="tx1"/>
                </a:solidFill>
              </a:rPr>
              <a:t>○ケアマネジメント</a:t>
            </a:r>
            <a:r>
              <a:rPr lang="en-US" altLang="ja-JP" sz="1500" u="sng" dirty="0" smtClean="0">
                <a:solidFill>
                  <a:schemeClr val="tx1"/>
                </a:solidFill>
              </a:rPr>
              <a:t>C</a:t>
            </a:r>
            <a:r>
              <a:rPr lang="ja-JP" altLang="en-US" sz="1500" dirty="0" smtClean="0">
                <a:solidFill>
                  <a:schemeClr val="tx1"/>
                </a:solidFill>
              </a:rPr>
              <a:t>： 初回のみのケアマネジメント。単価は</a:t>
            </a:r>
            <a:r>
              <a:rPr lang="en-US" altLang="ja-JP" sz="1500" dirty="0" smtClean="0">
                <a:solidFill>
                  <a:schemeClr val="tx1"/>
                </a:solidFill>
              </a:rPr>
              <a:t>B</a:t>
            </a:r>
            <a:r>
              <a:rPr lang="ja-JP" altLang="en-US" sz="1500" dirty="0" smtClean="0">
                <a:solidFill>
                  <a:schemeClr val="tx1"/>
                </a:solidFill>
              </a:rPr>
              <a:t>より廉価。</a:t>
            </a:r>
            <a:endParaRPr kumimoji="1" lang="ja-JP" altLang="en-US" sz="1500" dirty="0">
              <a:solidFill>
                <a:schemeClr val="tx1"/>
              </a:solidFill>
            </a:endParaRPr>
          </a:p>
        </p:txBody>
      </p:sp>
      <p:sp>
        <p:nvSpPr>
          <p:cNvPr id="2" name="タイトル 1"/>
          <p:cNvSpPr>
            <a:spLocks noGrp="1"/>
          </p:cNvSpPr>
          <p:nvPr>
            <p:ph type="title"/>
          </p:nvPr>
        </p:nvSpPr>
        <p:spPr>
          <a:xfrm>
            <a:off x="457200" y="0"/>
            <a:ext cx="8229600" cy="375320"/>
          </a:xfrm>
        </p:spPr>
        <p:txBody>
          <a:bodyPr>
            <a:normAutofit fontScale="90000"/>
          </a:bodyPr>
          <a:lstStyle/>
          <a:p>
            <a:r>
              <a:rPr lang="ja-JP" altLang="en-US" sz="2000" dirty="0" smtClean="0">
                <a:solidFill>
                  <a:schemeClr val="bg1"/>
                </a:solidFill>
              </a:rPr>
              <a:t>２．徳島市における総合事業のサービス内容について（概要）</a:t>
            </a:r>
            <a:endParaRPr kumimoji="1" lang="ja-JP" altLang="en-US" sz="2000" dirty="0">
              <a:solidFill>
                <a:schemeClr val="bg1"/>
              </a:solidFill>
            </a:endParaRPr>
          </a:p>
        </p:txBody>
      </p:sp>
      <p:sp>
        <p:nvSpPr>
          <p:cNvPr id="6" name="スライド番号プレースホルダー 5"/>
          <p:cNvSpPr>
            <a:spLocks noGrp="1"/>
          </p:cNvSpPr>
          <p:nvPr>
            <p:ph type="sldNum" sz="quarter" idx="12"/>
          </p:nvPr>
        </p:nvSpPr>
        <p:spPr>
          <a:xfrm>
            <a:off x="8348230" y="6482300"/>
            <a:ext cx="599404" cy="329184"/>
          </a:xfrm>
          <a:solidFill>
            <a:srgbClr val="FFFF00"/>
          </a:solidFill>
        </p:spPr>
        <p:txBody>
          <a:bodyPr/>
          <a:lstStyle/>
          <a:p>
            <a:pPr algn="ctr"/>
            <a:r>
              <a:rPr kumimoji="1" lang="en-US" altLang="ja-JP" sz="1600" dirty="0" smtClean="0">
                <a:solidFill>
                  <a:schemeClr val="tx1"/>
                </a:solidFill>
              </a:rPr>
              <a:t>4</a:t>
            </a:r>
            <a:endParaRPr kumimoji="1" lang="ja-JP" altLang="en-US" sz="1600" dirty="0">
              <a:solidFill>
                <a:schemeClr val="tx1"/>
              </a:solidFill>
            </a:endParaRPr>
          </a:p>
        </p:txBody>
      </p:sp>
      <p:sp>
        <p:nvSpPr>
          <p:cNvPr id="4" name="角丸四角形 3"/>
          <p:cNvSpPr/>
          <p:nvPr/>
        </p:nvSpPr>
        <p:spPr>
          <a:xfrm>
            <a:off x="216140" y="476672"/>
            <a:ext cx="3932715"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smtClean="0"/>
              <a:t>訪問型サービス・通所型サービス</a:t>
            </a:r>
            <a:endParaRPr kumimoji="1" lang="ja-JP" altLang="en-US" b="1" dirty="0"/>
          </a:p>
        </p:txBody>
      </p:sp>
      <p:grpSp>
        <p:nvGrpSpPr>
          <p:cNvPr id="11" name="グループ化 10"/>
          <p:cNvGrpSpPr/>
          <p:nvPr/>
        </p:nvGrpSpPr>
        <p:grpSpPr>
          <a:xfrm>
            <a:off x="189317" y="950273"/>
            <a:ext cx="8758317" cy="3436487"/>
            <a:chOff x="206171" y="1052737"/>
            <a:chExt cx="8758317" cy="3436487"/>
          </a:xfrm>
        </p:grpSpPr>
        <p:sp>
          <p:nvSpPr>
            <p:cNvPr id="9" name="正方形/長方形 8"/>
            <p:cNvSpPr/>
            <p:nvPr/>
          </p:nvSpPr>
          <p:spPr>
            <a:xfrm>
              <a:off x="249571" y="1230396"/>
              <a:ext cx="8714917" cy="68643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50000"/>
                </a:lnSpc>
              </a:pPr>
              <a:endParaRPr kumimoji="1" lang="en-US" altLang="ja-JP" sz="1600" dirty="0" smtClean="0">
                <a:solidFill>
                  <a:schemeClr val="tx1"/>
                </a:solidFill>
              </a:endParaRPr>
            </a:p>
            <a:p>
              <a:r>
                <a:rPr kumimoji="1" lang="ja-JP" altLang="en-US" sz="1500" dirty="0" smtClean="0">
                  <a:solidFill>
                    <a:schemeClr val="tx1"/>
                  </a:solidFill>
                </a:rPr>
                <a:t>現行の介護予防給付に相当するサービスで介護事業所が実施主体。</a:t>
              </a:r>
              <a:endParaRPr kumimoji="1" lang="en-US" altLang="ja-JP" sz="1500" dirty="0" smtClean="0">
                <a:solidFill>
                  <a:schemeClr val="tx1"/>
                </a:solidFill>
              </a:endParaRPr>
            </a:p>
            <a:p>
              <a:r>
                <a:rPr kumimoji="1" lang="ja-JP" altLang="en-US" sz="1500" dirty="0" smtClean="0">
                  <a:solidFill>
                    <a:schemeClr val="tx1"/>
                  </a:solidFill>
                </a:rPr>
                <a:t>指定基準、サービス内容、報酬、加算等について現行の予防給付と同等。　事業所指定の方法により実施。</a:t>
              </a:r>
              <a:endParaRPr kumimoji="1" lang="ja-JP" altLang="en-US" sz="1500" dirty="0">
                <a:solidFill>
                  <a:schemeClr val="tx1"/>
                </a:solidFill>
              </a:endParaRPr>
            </a:p>
          </p:txBody>
        </p:sp>
        <p:sp>
          <p:nvSpPr>
            <p:cNvPr id="8" name="角丸四角形 7"/>
            <p:cNvSpPr/>
            <p:nvPr/>
          </p:nvSpPr>
          <p:spPr>
            <a:xfrm>
              <a:off x="216140" y="1052737"/>
              <a:ext cx="6126084" cy="3128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b="1" dirty="0" smtClean="0"/>
                <a:t>Ⅰ</a:t>
              </a:r>
              <a:r>
                <a:rPr lang="en-US" altLang="ja-JP" b="1" dirty="0" smtClean="0"/>
                <a:t>.</a:t>
              </a:r>
              <a:r>
                <a:rPr lang="ja-JP" altLang="en-US" b="1" dirty="0" smtClean="0"/>
                <a:t>　現行の介護予防訪問介護・介護予防通所介護相当</a:t>
              </a:r>
              <a:endParaRPr kumimoji="1" lang="ja-JP" altLang="en-US" b="1" dirty="0"/>
            </a:p>
          </p:txBody>
        </p:sp>
        <p:sp>
          <p:nvSpPr>
            <p:cNvPr id="13" name="正方形/長方形 12"/>
            <p:cNvSpPr/>
            <p:nvPr/>
          </p:nvSpPr>
          <p:spPr>
            <a:xfrm>
              <a:off x="254809" y="2194104"/>
              <a:ext cx="8709679" cy="51481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50000"/>
                </a:lnSpc>
              </a:pPr>
              <a:endParaRPr kumimoji="1" lang="en-US" altLang="ja-JP" sz="1600" dirty="0" smtClean="0">
                <a:solidFill>
                  <a:schemeClr val="tx1"/>
                </a:solidFill>
              </a:endParaRPr>
            </a:p>
            <a:p>
              <a:r>
                <a:rPr kumimoji="1" lang="ja-JP" altLang="en-US" sz="1500" dirty="0" smtClean="0">
                  <a:solidFill>
                    <a:schemeClr val="tx1"/>
                  </a:solidFill>
                </a:rPr>
                <a:t>現行の介護予防給付の基準を緩和したサービスで介護事業所等が実施主体。</a:t>
              </a:r>
              <a:r>
                <a:rPr kumimoji="1" lang="ja-JP" altLang="en-US" sz="1500" dirty="0" smtClean="0">
                  <a:solidFill>
                    <a:srgbClr val="FF0000"/>
                  </a:solidFill>
                </a:rPr>
                <a:t>平成</a:t>
              </a:r>
              <a:r>
                <a:rPr kumimoji="1" lang="en-US" altLang="ja-JP" sz="1500" dirty="0" smtClean="0">
                  <a:solidFill>
                    <a:srgbClr val="FF0000"/>
                  </a:solidFill>
                </a:rPr>
                <a:t>30</a:t>
              </a:r>
              <a:r>
                <a:rPr kumimoji="1" lang="ja-JP" altLang="en-US" sz="1500" dirty="0" smtClean="0">
                  <a:solidFill>
                    <a:srgbClr val="FF0000"/>
                  </a:solidFill>
                </a:rPr>
                <a:t>年度以降実施予定。</a:t>
              </a:r>
              <a:endParaRPr kumimoji="1" lang="ja-JP" altLang="en-US" sz="1500" dirty="0">
                <a:solidFill>
                  <a:srgbClr val="FF0000"/>
                </a:solidFill>
              </a:endParaRPr>
            </a:p>
          </p:txBody>
        </p:sp>
        <p:sp>
          <p:nvSpPr>
            <p:cNvPr id="14" name="角丸四角形 13"/>
            <p:cNvSpPr/>
            <p:nvPr/>
          </p:nvSpPr>
          <p:spPr>
            <a:xfrm>
              <a:off x="216140" y="2037504"/>
              <a:ext cx="6122402" cy="313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b="1" dirty="0"/>
                <a:t>Ⅱ</a:t>
              </a:r>
              <a:r>
                <a:rPr lang="en-US" altLang="ja-JP" b="1" dirty="0" smtClean="0"/>
                <a:t>.</a:t>
              </a:r>
              <a:r>
                <a:rPr lang="ja-JP" altLang="en-US" b="1" dirty="0" smtClean="0"/>
                <a:t>　緩和した基準によるサービス</a:t>
              </a:r>
              <a:endParaRPr kumimoji="1" lang="ja-JP" altLang="en-US" b="1" dirty="0"/>
            </a:p>
          </p:txBody>
        </p:sp>
        <p:sp>
          <p:nvSpPr>
            <p:cNvPr id="16" name="正方形/長方形 15"/>
            <p:cNvSpPr/>
            <p:nvPr/>
          </p:nvSpPr>
          <p:spPr>
            <a:xfrm>
              <a:off x="249571" y="2987084"/>
              <a:ext cx="8709679" cy="5139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50000"/>
                </a:lnSpc>
              </a:pPr>
              <a:endParaRPr kumimoji="1" lang="en-US" altLang="ja-JP" sz="1600" dirty="0" smtClean="0">
                <a:solidFill>
                  <a:schemeClr val="tx1"/>
                </a:solidFill>
              </a:endParaRPr>
            </a:p>
            <a:p>
              <a:r>
                <a:rPr kumimoji="1" lang="ja-JP" altLang="en-US" sz="1500" dirty="0" smtClean="0">
                  <a:solidFill>
                    <a:schemeClr val="tx1"/>
                  </a:solidFill>
                </a:rPr>
                <a:t>現行の介護予防給付の基準をさらに緩和したサービスで住民主体の取り組み。</a:t>
              </a:r>
              <a:r>
                <a:rPr kumimoji="1" lang="ja-JP" altLang="en-US" sz="1500" dirty="0" smtClean="0">
                  <a:solidFill>
                    <a:srgbClr val="FF0000"/>
                  </a:solidFill>
                </a:rPr>
                <a:t>平成</a:t>
              </a:r>
              <a:r>
                <a:rPr kumimoji="1" lang="en-US" altLang="ja-JP" sz="1500" dirty="0" smtClean="0">
                  <a:solidFill>
                    <a:srgbClr val="FF0000"/>
                  </a:solidFill>
                </a:rPr>
                <a:t>30</a:t>
              </a:r>
              <a:r>
                <a:rPr kumimoji="1" lang="ja-JP" altLang="en-US" sz="1500" dirty="0" smtClean="0">
                  <a:solidFill>
                    <a:srgbClr val="FF0000"/>
                  </a:solidFill>
                </a:rPr>
                <a:t>年度以降実施予定。</a:t>
              </a:r>
              <a:endParaRPr kumimoji="1" lang="ja-JP" altLang="en-US" sz="1500" dirty="0">
                <a:solidFill>
                  <a:srgbClr val="FF0000"/>
                </a:solidFill>
              </a:endParaRPr>
            </a:p>
          </p:txBody>
        </p:sp>
        <p:sp>
          <p:nvSpPr>
            <p:cNvPr id="17" name="角丸四角形 16"/>
            <p:cNvSpPr/>
            <p:nvPr/>
          </p:nvSpPr>
          <p:spPr>
            <a:xfrm>
              <a:off x="237000" y="2823683"/>
              <a:ext cx="6122402" cy="313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b="1" dirty="0" smtClean="0"/>
                <a:t>Ⅲ.</a:t>
              </a:r>
              <a:r>
                <a:rPr lang="ja-JP" altLang="en-US" b="1" dirty="0" smtClean="0"/>
                <a:t>　住民主体による支援</a:t>
              </a:r>
              <a:endParaRPr kumimoji="1" lang="ja-JP" altLang="en-US" b="1" dirty="0"/>
            </a:p>
          </p:txBody>
        </p:sp>
        <p:sp>
          <p:nvSpPr>
            <p:cNvPr id="19" name="正方形/長方形 18"/>
            <p:cNvSpPr/>
            <p:nvPr/>
          </p:nvSpPr>
          <p:spPr>
            <a:xfrm>
              <a:off x="249571" y="3801624"/>
              <a:ext cx="8709679" cy="6876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50000"/>
                </a:lnSpc>
              </a:pPr>
              <a:endParaRPr kumimoji="1" lang="en-US" altLang="ja-JP" sz="1600" dirty="0" smtClean="0">
                <a:solidFill>
                  <a:schemeClr val="tx1"/>
                </a:solidFill>
              </a:endParaRPr>
            </a:p>
            <a:p>
              <a:r>
                <a:rPr kumimoji="1" lang="ja-JP" altLang="en-US" sz="1500" dirty="0" smtClean="0">
                  <a:solidFill>
                    <a:schemeClr val="tx1"/>
                  </a:solidFill>
                </a:rPr>
                <a:t>現行の二次予防対象者向け介護予防事業に相当するサービス。</a:t>
              </a:r>
              <a:endParaRPr kumimoji="1" lang="en-US" altLang="ja-JP" sz="1500" dirty="0" smtClean="0">
                <a:solidFill>
                  <a:schemeClr val="tx1"/>
                </a:solidFill>
              </a:endParaRPr>
            </a:p>
            <a:p>
              <a:r>
                <a:rPr kumimoji="1" lang="ja-JP" altLang="en-US" sz="1500" dirty="0" smtClean="0">
                  <a:solidFill>
                    <a:schemeClr val="tx1"/>
                  </a:solidFill>
                </a:rPr>
                <a:t>専門職（</a:t>
              </a:r>
              <a:r>
                <a:rPr kumimoji="1" lang="en-US" altLang="ja-JP" sz="1500" dirty="0" smtClean="0">
                  <a:solidFill>
                    <a:schemeClr val="tx1"/>
                  </a:solidFill>
                </a:rPr>
                <a:t>PT,OT</a:t>
              </a:r>
              <a:r>
                <a:rPr kumimoji="1" lang="ja-JP" altLang="en-US" sz="1500" dirty="0" smtClean="0">
                  <a:solidFill>
                    <a:schemeClr val="tx1"/>
                  </a:solidFill>
                </a:rPr>
                <a:t>等）により３か月１クールで運動機能や口腔機能の向上を図る。　委託事業として実施。</a:t>
              </a:r>
              <a:endParaRPr kumimoji="1" lang="ja-JP" altLang="en-US" sz="1500" dirty="0">
                <a:solidFill>
                  <a:schemeClr val="tx1"/>
                </a:solidFill>
              </a:endParaRPr>
            </a:p>
          </p:txBody>
        </p:sp>
        <p:sp>
          <p:nvSpPr>
            <p:cNvPr id="20" name="角丸四角形 19"/>
            <p:cNvSpPr/>
            <p:nvPr/>
          </p:nvSpPr>
          <p:spPr>
            <a:xfrm>
              <a:off x="206171" y="3636000"/>
              <a:ext cx="5832649" cy="313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b="1" dirty="0"/>
                <a:t>Ⅳ</a:t>
              </a:r>
              <a:r>
                <a:rPr lang="en-US" altLang="ja-JP" b="1" dirty="0" smtClean="0"/>
                <a:t>.</a:t>
              </a:r>
              <a:r>
                <a:rPr lang="ja-JP" altLang="en-US" b="1" dirty="0" smtClean="0"/>
                <a:t>　短期集中予防サービス（通所のみ）</a:t>
              </a:r>
              <a:endParaRPr kumimoji="1" lang="ja-JP" altLang="en-US" b="1" dirty="0"/>
            </a:p>
          </p:txBody>
        </p:sp>
      </p:grpSp>
      <p:sp>
        <p:nvSpPr>
          <p:cNvPr id="21" name="角丸四角形 20"/>
          <p:cNvSpPr/>
          <p:nvPr/>
        </p:nvSpPr>
        <p:spPr>
          <a:xfrm>
            <a:off x="216140" y="4480965"/>
            <a:ext cx="3230555" cy="36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smtClean="0"/>
              <a:t>介護予防ケアマネジメント</a:t>
            </a:r>
            <a:endParaRPr kumimoji="1" lang="ja-JP" altLang="en-US" b="1" dirty="0"/>
          </a:p>
        </p:txBody>
      </p:sp>
      <p:sp>
        <p:nvSpPr>
          <p:cNvPr id="23" name="正方形/長方形 22"/>
          <p:cNvSpPr/>
          <p:nvPr/>
        </p:nvSpPr>
        <p:spPr>
          <a:xfrm>
            <a:off x="3563887" y="4475959"/>
            <a:ext cx="3303465"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rPr>
              <a:t>平成</a:t>
            </a:r>
            <a:r>
              <a:rPr kumimoji="1" lang="en-US" altLang="ja-JP" sz="1400" dirty="0" smtClean="0">
                <a:solidFill>
                  <a:srgbClr val="FF0000"/>
                </a:solidFill>
              </a:rPr>
              <a:t>29</a:t>
            </a:r>
            <a:r>
              <a:rPr kumimoji="1" lang="ja-JP" altLang="en-US" sz="1400" dirty="0" smtClean="0">
                <a:solidFill>
                  <a:srgbClr val="FF0000"/>
                </a:solidFill>
              </a:rPr>
              <a:t>年度は</a:t>
            </a:r>
            <a:r>
              <a:rPr kumimoji="1" lang="en-US" altLang="ja-JP" sz="1400" dirty="0" smtClean="0">
                <a:solidFill>
                  <a:srgbClr val="FF0000"/>
                </a:solidFill>
              </a:rPr>
              <a:t>A</a:t>
            </a:r>
            <a:r>
              <a:rPr kumimoji="1" lang="ja-JP" altLang="en-US" sz="1400" dirty="0" smtClean="0">
                <a:solidFill>
                  <a:srgbClr val="FF0000"/>
                </a:solidFill>
              </a:rPr>
              <a:t>と</a:t>
            </a:r>
            <a:r>
              <a:rPr kumimoji="1" lang="en-US" altLang="ja-JP" sz="1400" dirty="0" smtClean="0">
                <a:solidFill>
                  <a:srgbClr val="FF0000"/>
                </a:solidFill>
              </a:rPr>
              <a:t>C</a:t>
            </a:r>
            <a:r>
              <a:rPr kumimoji="1" lang="ja-JP" altLang="en-US" sz="1400" dirty="0" smtClean="0">
                <a:solidFill>
                  <a:srgbClr val="FF0000"/>
                </a:solidFill>
              </a:rPr>
              <a:t>のみ実施。</a:t>
            </a:r>
            <a:endParaRPr kumimoji="1" lang="ja-JP" altLang="en-US" sz="1400" dirty="0">
              <a:solidFill>
                <a:srgbClr val="FF0000"/>
              </a:solidFill>
            </a:endParaRPr>
          </a:p>
        </p:txBody>
      </p:sp>
      <p:sp>
        <p:nvSpPr>
          <p:cNvPr id="25" name="角丸四角形 24"/>
          <p:cNvSpPr/>
          <p:nvPr/>
        </p:nvSpPr>
        <p:spPr>
          <a:xfrm>
            <a:off x="199286" y="5879725"/>
            <a:ext cx="3230555" cy="36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smtClean="0"/>
              <a:t>一般介護予防事業</a:t>
            </a:r>
            <a:endParaRPr kumimoji="1" lang="ja-JP" altLang="en-US" b="1" dirty="0"/>
          </a:p>
        </p:txBody>
      </p:sp>
    </p:spTree>
    <p:extLst>
      <p:ext uri="{BB962C8B-B14F-4D97-AF65-F5344CB8AC3E}">
        <p14:creationId xmlns:p14="http://schemas.microsoft.com/office/powerpoint/2010/main" val="669389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73596"/>
            <a:ext cx="8229600" cy="663352"/>
          </a:xfrm>
        </p:spPr>
        <p:txBody>
          <a:bodyPr>
            <a:normAutofit/>
          </a:bodyPr>
          <a:lstStyle/>
          <a:p>
            <a:r>
              <a:rPr kumimoji="1" lang="ja-JP" altLang="en-US" sz="3200" dirty="0" smtClean="0">
                <a:solidFill>
                  <a:schemeClr val="accent3">
                    <a:lumMod val="50000"/>
                  </a:schemeClr>
                </a:solidFill>
              </a:rPr>
              <a:t>訪問型サービスについて</a:t>
            </a:r>
            <a:endParaRPr kumimoji="1" lang="ja-JP" altLang="en-US" sz="3200" dirty="0">
              <a:solidFill>
                <a:schemeClr val="accent3">
                  <a:lumMod val="50000"/>
                </a:schemeClr>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21348703"/>
              </p:ext>
            </p:extLst>
          </p:nvPr>
        </p:nvGraphicFramePr>
        <p:xfrm>
          <a:off x="467544" y="1052736"/>
          <a:ext cx="8229600" cy="5359400"/>
        </p:xfrm>
        <a:graphic>
          <a:graphicData uri="http://schemas.openxmlformats.org/drawingml/2006/table">
            <a:tbl>
              <a:tblPr firstRow="1" bandRow="1">
                <a:tableStyleId>{0505E3EF-67EA-436B-97B2-0124C06EBD24}</a:tableStyleId>
              </a:tblPr>
              <a:tblGrid>
                <a:gridCol w="2026568"/>
                <a:gridCol w="6203032"/>
              </a:tblGrid>
              <a:tr h="370840">
                <a:tc>
                  <a:txBody>
                    <a:bodyPr/>
                    <a:lstStyle/>
                    <a:p>
                      <a:r>
                        <a:rPr kumimoji="1" lang="ja-JP" altLang="en-US" b="1" dirty="0" smtClean="0"/>
                        <a:t>サービス種別</a:t>
                      </a:r>
                      <a:endParaRPr kumimoji="1" lang="ja-JP" altLang="en-US" b="1" dirty="0"/>
                    </a:p>
                  </a:txBody>
                  <a:tcPr/>
                </a:tc>
                <a:tc>
                  <a:txBody>
                    <a:bodyPr/>
                    <a:lstStyle/>
                    <a:p>
                      <a:r>
                        <a:rPr kumimoji="1" lang="ja-JP" altLang="en-US" sz="1600" dirty="0" smtClean="0"/>
                        <a:t>総合事業において実施される</a:t>
                      </a:r>
                      <a:endParaRPr kumimoji="1" lang="en-US" altLang="ja-JP" sz="1600" dirty="0" smtClean="0"/>
                    </a:p>
                    <a:p>
                      <a:r>
                        <a:rPr kumimoji="1" lang="ja-JP" altLang="en-US" sz="1600" dirty="0" smtClean="0"/>
                        <a:t>旧来の介護予防訪問介護相当のサービス</a:t>
                      </a:r>
                      <a:endParaRPr kumimoji="1" lang="en-US" altLang="ja-JP" sz="1600" dirty="0" smtClean="0"/>
                    </a:p>
                  </a:txBody>
                  <a:tcPr/>
                </a:tc>
              </a:tr>
              <a:tr h="370840">
                <a:tc>
                  <a:txBody>
                    <a:bodyPr/>
                    <a:lstStyle/>
                    <a:p>
                      <a:r>
                        <a:rPr kumimoji="1" lang="ja-JP" altLang="en-US" b="1" dirty="0" smtClean="0"/>
                        <a:t>サービス内容</a:t>
                      </a:r>
                      <a:endParaRPr kumimoji="1" lang="ja-JP" altLang="en-US" b="1" dirty="0"/>
                    </a:p>
                  </a:txBody>
                  <a:tcPr/>
                </a:tc>
                <a:tc>
                  <a:txBody>
                    <a:bodyPr/>
                    <a:lstStyle/>
                    <a:p>
                      <a:r>
                        <a:rPr kumimoji="1" lang="ja-JP" altLang="en-US" sz="1600" b="1" dirty="0" smtClean="0"/>
                        <a:t>訪問介護員に</a:t>
                      </a:r>
                      <a:r>
                        <a:rPr kumimoji="1" lang="ja-JP" altLang="en-US" sz="1600" b="1" dirty="0" smtClean="0"/>
                        <a:t>よる生活援助等</a:t>
                      </a:r>
                      <a:endParaRPr kumimoji="1" lang="ja-JP" altLang="en-US" sz="1600" b="1" dirty="0"/>
                    </a:p>
                  </a:txBody>
                  <a:tcPr/>
                </a:tc>
              </a:tr>
              <a:tr h="370840">
                <a:tc>
                  <a:txBody>
                    <a:bodyPr/>
                    <a:lstStyle/>
                    <a:p>
                      <a:r>
                        <a:rPr kumimoji="1" lang="ja-JP" altLang="en-US" b="1" dirty="0" smtClean="0"/>
                        <a:t>対象者と</a:t>
                      </a:r>
                      <a:endParaRPr kumimoji="1" lang="en-US" altLang="ja-JP" b="1" dirty="0" smtClean="0"/>
                    </a:p>
                    <a:p>
                      <a:r>
                        <a:rPr kumimoji="1" lang="ja-JP" altLang="en-US" b="1" dirty="0" smtClean="0"/>
                        <a:t>サービスの考え方</a:t>
                      </a:r>
                      <a:endParaRPr kumimoji="1" lang="ja-JP" altLang="en-US" b="1" dirty="0"/>
                    </a:p>
                  </a:txBody>
                  <a:tcPr/>
                </a:tc>
                <a:tc>
                  <a:txBody>
                    <a:bodyPr/>
                    <a:lstStyle/>
                    <a:p>
                      <a:r>
                        <a:rPr kumimoji="1" lang="ja-JP" altLang="en-US" sz="1600" b="1" dirty="0" smtClean="0"/>
                        <a:t>要支援１、２の人</a:t>
                      </a:r>
                      <a:endParaRPr kumimoji="1" lang="en-US" altLang="ja-JP" sz="1600" b="1" dirty="0" smtClean="0"/>
                    </a:p>
                    <a:p>
                      <a:r>
                        <a:rPr kumimoji="1" lang="ja-JP" altLang="en-US" sz="1600" b="1" dirty="0" smtClean="0"/>
                        <a:t>要支援（介護）認定更新時に切れ目なく事業対象者となった人</a:t>
                      </a:r>
                      <a:endParaRPr kumimoji="1" lang="ja-JP" altLang="en-US" sz="1600" b="1" dirty="0"/>
                    </a:p>
                  </a:txBody>
                  <a:tcPr/>
                </a:tc>
              </a:tr>
              <a:tr h="370840">
                <a:tc>
                  <a:txBody>
                    <a:bodyPr/>
                    <a:lstStyle/>
                    <a:p>
                      <a:r>
                        <a:rPr kumimoji="1" lang="ja-JP" altLang="en-US" b="1" dirty="0" smtClean="0"/>
                        <a:t>実施方法</a:t>
                      </a:r>
                      <a:endParaRPr kumimoji="1" lang="ja-JP" altLang="en-US" b="1" dirty="0"/>
                    </a:p>
                  </a:txBody>
                  <a:tcPr/>
                </a:tc>
                <a:tc>
                  <a:txBody>
                    <a:bodyPr/>
                    <a:lstStyle/>
                    <a:p>
                      <a:r>
                        <a:rPr kumimoji="1" lang="ja-JP" altLang="en-US" sz="1600" b="1" dirty="0" smtClean="0"/>
                        <a:t>事業所指定</a:t>
                      </a:r>
                      <a:endParaRPr kumimoji="1" lang="ja-JP" altLang="en-US" sz="1600" b="1" dirty="0"/>
                    </a:p>
                  </a:txBody>
                  <a:tcPr/>
                </a:tc>
              </a:tr>
              <a:tr h="370840">
                <a:tc>
                  <a:txBody>
                    <a:bodyPr/>
                    <a:lstStyle/>
                    <a:p>
                      <a:r>
                        <a:rPr kumimoji="1" lang="ja-JP" altLang="en-US" b="1" dirty="0" smtClean="0"/>
                        <a:t>人員基準</a:t>
                      </a:r>
                      <a:endParaRPr kumimoji="1" lang="ja-JP" altLang="en-US" b="1" dirty="0"/>
                    </a:p>
                  </a:txBody>
                  <a:tcPr/>
                </a:tc>
                <a:tc>
                  <a:txBody>
                    <a:bodyPr/>
                    <a:lstStyle/>
                    <a:p>
                      <a:r>
                        <a:rPr kumimoji="1" lang="ja-JP" altLang="en-US" sz="1600" b="1" dirty="0" smtClean="0"/>
                        <a:t>旧来の介護予防訪問介護と同様</a:t>
                      </a:r>
                      <a:endParaRPr kumimoji="1" lang="ja-JP" altLang="en-US" sz="1600" b="1" dirty="0"/>
                    </a:p>
                  </a:txBody>
                  <a:tcPr/>
                </a:tc>
              </a:tr>
              <a:tr h="370840">
                <a:tc>
                  <a:txBody>
                    <a:bodyPr/>
                    <a:lstStyle/>
                    <a:p>
                      <a:r>
                        <a:rPr kumimoji="1" lang="ja-JP" altLang="en-US" b="1" dirty="0" smtClean="0"/>
                        <a:t>設備基準</a:t>
                      </a:r>
                      <a:endParaRPr kumimoji="1" lang="ja-JP" altLang="en-US" b="1" dirty="0"/>
                    </a:p>
                  </a:txBody>
                  <a:tcPr/>
                </a:tc>
                <a:tc>
                  <a:txBody>
                    <a:bodyPr/>
                    <a:lstStyle/>
                    <a:p>
                      <a:r>
                        <a:rPr kumimoji="1" lang="ja-JP" altLang="en-US" sz="1600" b="1" dirty="0" smtClean="0"/>
                        <a:t>旧来の介護予防訪問介護と同様</a:t>
                      </a:r>
                      <a:endParaRPr kumimoji="1" lang="ja-JP" altLang="en-US" sz="1600" b="1" dirty="0"/>
                    </a:p>
                  </a:txBody>
                  <a:tcPr/>
                </a:tc>
              </a:tr>
              <a:tr h="370840">
                <a:tc>
                  <a:txBody>
                    <a:bodyPr/>
                    <a:lstStyle/>
                    <a:p>
                      <a:r>
                        <a:rPr kumimoji="1" lang="ja-JP" altLang="en-US" b="1" dirty="0" smtClean="0"/>
                        <a:t>運営基準</a:t>
                      </a:r>
                      <a:endParaRPr kumimoji="1" lang="ja-JP" altLang="en-US" b="1" dirty="0"/>
                    </a:p>
                  </a:txBody>
                  <a:tcPr/>
                </a:tc>
                <a:tc>
                  <a:txBody>
                    <a:bodyPr/>
                    <a:lstStyle/>
                    <a:p>
                      <a:r>
                        <a:rPr kumimoji="1" lang="ja-JP" altLang="en-US" sz="1600" b="1" dirty="0" smtClean="0"/>
                        <a:t>旧来の介護予防訪問介護と同様</a:t>
                      </a:r>
                      <a:endParaRPr kumimoji="1" lang="ja-JP" altLang="en-US" sz="1600" b="1" dirty="0"/>
                    </a:p>
                  </a:txBody>
                  <a:tcPr/>
                </a:tc>
              </a:tr>
              <a:tr h="370840">
                <a:tc>
                  <a:txBody>
                    <a:bodyPr/>
                    <a:lstStyle/>
                    <a:p>
                      <a:r>
                        <a:rPr kumimoji="1" lang="ja-JP" altLang="en-US" b="1" dirty="0" smtClean="0"/>
                        <a:t>単価</a:t>
                      </a:r>
                      <a:endParaRPr kumimoji="1" lang="ja-JP" altLang="en-US" b="1" dirty="0"/>
                    </a:p>
                  </a:txBody>
                  <a:tcPr/>
                </a:tc>
                <a:tc>
                  <a:txBody>
                    <a:bodyPr/>
                    <a:lstStyle/>
                    <a:p>
                      <a:r>
                        <a:rPr kumimoji="1" lang="ja-JP" altLang="en-US" sz="1600" b="1" dirty="0" smtClean="0"/>
                        <a:t>単価は旧来の介護予防訪問介護と同様</a:t>
                      </a:r>
                      <a:endParaRPr kumimoji="1" lang="en-US" altLang="ja-JP" sz="1600" b="1" dirty="0" smtClean="0"/>
                    </a:p>
                    <a:p>
                      <a:r>
                        <a:rPr kumimoji="1" lang="ja-JP" altLang="en-US" sz="1600" b="1" dirty="0" smtClean="0"/>
                        <a:t>　訪問</a:t>
                      </a:r>
                      <a:r>
                        <a:rPr kumimoji="1" lang="en-US" altLang="ja-JP" sz="1600" b="1" dirty="0" smtClean="0"/>
                        <a:t>Ⅰ</a:t>
                      </a:r>
                      <a:r>
                        <a:rPr kumimoji="1" lang="ja-JP" altLang="en-US" sz="1600" b="1" dirty="0" smtClean="0"/>
                        <a:t>　</a:t>
                      </a:r>
                      <a:r>
                        <a:rPr kumimoji="1" lang="en-US" altLang="ja-JP" sz="1600" b="1" dirty="0" smtClean="0"/>
                        <a:t>1,168</a:t>
                      </a:r>
                      <a:r>
                        <a:rPr kumimoji="1" lang="ja-JP" altLang="en-US" sz="1600" b="1" dirty="0" smtClean="0"/>
                        <a:t>単位 ／ 訪問</a:t>
                      </a:r>
                      <a:r>
                        <a:rPr kumimoji="1" lang="en-US" altLang="ja-JP" sz="1600" b="1" dirty="0" smtClean="0"/>
                        <a:t>Ⅱ</a:t>
                      </a:r>
                      <a:r>
                        <a:rPr kumimoji="1" lang="ja-JP" altLang="en-US" sz="1600" b="1" dirty="0" smtClean="0"/>
                        <a:t>　</a:t>
                      </a:r>
                      <a:r>
                        <a:rPr kumimoji="1" lang="en-US" altLang="ja-JP" sz="1600" b="1" dirty="0" smtClean="0"/>
                        <a:t>2,335</a:t>
                      </a:r>
                      <a:r>
                        <a:rPr kumimoji="1" lang="ja-JP" altLang="en-US" sz="1600" b="1" dirty="0" smtClean="0"/>
                        <a:t>単位 ／ 訪問</a:t>
                      </a:r>
                      <a:r>
                        <a:rPr kumimoji="1" lang="en-US" altLang="ja-JP" sz="1600" b="1" dirty="0" smtClean="0"/>
                        <a:t>Ⅲ</a:t>
                      </a:r>
                      <a:r>
                        <a:rPr kumimoji="1" lang="ja-JP" altLang="en-US" sz="1600" b="1" dirty="0" smtClean="0"/>
                        <a:t>　</a:t>
                      </a:r>
                      <a:r>
                        <a:rPr kumimoji="1" lang="en-US" altLang="ja-JP" sz="1600" b="1" dirty="0" smtClean="0"/>
                        <a:t>3,704</a:t>
                      </a:r>
                      <a:r>
                        <a:rPr kumimoji="1" lang="ja-JP" altLang="en-US" sz="1600" b="1" dirty="0" smtClean="0"/>
                        <a:t>単位</a:t>
                      </a:r>
                      <a:endParaRPr kumimoji="1" lang="en-US" altLang="ja-JP" sz="1600" b="1" dirty="0" smtClean="0"/>
                    </a:p>
                    <a:p>
                      <a:r>
                        <a:rPr kumimoji="1" lang="en-US" altLang="ja-JP" sz="1600" b="1" dirty="0" smtClean="0">
                          <a:solidFill>
                            <a:srgbClr val="FF0000"/>
                          </a:solidFill>
                        </a:rPr>
                        <a:t>※</a:t>
                      </a:r>
                      <a:r>
                        <a:rPr kumimoji="1" lang="ja-JP" altLang="en-US" sz="1600" b="1" dirty="0" smtClean="0">
                          <a:solidFill>
                            <a:srgbClr val="FF0000"/>
                          </a:solidFill>
                        </a:rPr>
                        <a:t>ただし、１回あたりの報酬単価を新たに設ける</a:t>
                      </a:r>
                      <a:endParaRPr kumimoji="1" lang="en-US" altLang="ja-JP" sz="1600" b="1" dirty="0" smtClean="0">
                        <a:solidFill>
                          <a:srgbClr val="FF0000"/>
                        </a:solidFill>
                      </a:endParaRPr>
                    </a:p>
                    <a:p>
                      <a:endParaRPr kumimoji="1" lang="en-US" altLang="ja-JP" sz="1600" b="1" dirty="0" smtClean="0"/>
                    </a:p>
                    <a:p>
                      <a:r>
                        <a:rPr kumimoji="1" lang="en-US" altLang="ja-JP" sz="1600" b="1" dirty="0" smtClean="0"/>
                        <a:t>※</a:t>
                      </a:r>
                      <a:r>
                        <a:rPr kumimoji="1" lang="ja-JP" altLang="en-US" sz="1600" b="1" dirty="0" smtClean="0"/>
                        <a:t>加算</a:t>
                      </a:r>
                      <a:endParaRPr kumimoji="1" lang="en-US" altLang="ja-JP" sz="1600" b="1" dirty="0" smtClean="0"/>
                    </a:p>
                    <a:p>
                      <a:r>
                        <a:rPr kumimoji="1" lang="ja-JP" altLang="en-US" sz="1600" b="1" dirty="0" smtClean="0"/>
                        <a:t>①初回加算　</a:t>
                      </a:r>
                      <a:r>
                        <a:rPr kumimoji="1" lang="en-US" altLang="ja-JP" sz="1600" b="1" dirty="0" smtClean="0"/>
                        <a:t>200</a:t>
                      </a:r>
                      <a:r>
                        <a:rPr kumimoji="1" lang="ja-JP" altLang="en-US" sz="1600" b="1" dirty="0" smtClean="0"/>
                        <a:t>単位／月</a:t>
                      </a:r>
                      <a:endParaRPr kumimoji="1" lang="en-US" altLang="ja-JP" sz="1600" b="1" dirty="0" smtClean="0"/>
                    </a:p>
                    <a:p>
                      <a:r>
                        <a:rPr kumimoji="1" lang="ja-JP" altLang="en-US" sz="1600" b="1" dirty="0" smtClean="0"/>
                        <a:t>②生活機能向上連携加算　</a:t>
                      </a:r>
                      <a:r>
                        <a:rPr kumimoji="1" lang="en-US" altLang="ja-JP" sz="1600" b="1" dirty="0" smtClean="0"/>
                        <a:t>100</a:t>
                      </a:r>
                      <a:r>
                        <a:rPr kumimoji="1" lang="ja-JP" altLang="en-US" sz="1600" b="1" dirty="0" smtClean="0"/>
                        <a:t>単位／月</a:t>
                      </a:r>
                      <a:endParaRPr kumimoji="1" lang="en-US" altLang="ja-JP" sz="1600" b="1" dirty="0" smtClean="0"/>
                    </a:p>
                    <a:p>
                      <a:r>
                        <a:rPr kumimoji="1" lang="ja-JP" altLang="en-US" sz="1600" b="1" dirty="0" smtClean="0"/>
                        <a:t>③介護職員処遇改善加算</a:t>
                      </a:r>
                      <a:endParaRPr kumimoji="1" lang="en-US" altLang="ja-JP" sz="1600" b="1" dirty="0" smtClean="0"/>
                    </a:p>
                    <a:p>
                      <a:r>
                        <a:rPr kumimoji="1" lang="ja-JP" altLang="en-US" sz="1600" b="1" dirty="0" smtClean="0"/>
                        <a:t>　 （</a:t>
                      </a:r>
                      <a:r>
                        <a:rPr kumimoji="1" lang="en-US" altLang="ja-JP" sz="1600" b="1" dirty="0" smtClean="0"/>
                        <a:t>Ⅰ</a:t>
                      </a:r>
                      <a:r>
                        <a:rPr kumimoji="1" lang="ja-JP" altLang="en-US" sz="1600" b="1" dirty="0" smtClean="0"/>
                        <a:t>）</a:t>
                      </a:r>
                      <a:r>
                        <a:rPr kumimoji="1" lang="en-US" altLang="ja-JP" sz="1600" b="1" dirty="0" smtClean="0"/>
                        <a:t>8.6%</a:t>
                      </a:r>
                      <a:r>
                        <a:rPr kumimoji="1" lang="ja-JP" altLang="en-US" sz="1600" b="1" dirty="0" smtClean="0"/>
                        <a:t>　　（</a:t>
                      </a:r>
                      <a:r>
                        <a:rPr kumimoji="1" lang="en-US" altLang="ja-JP" sz="1600" b="1" dirty="0" smtClean="0"/>
                        <a:t>Ⅱ</a:t>
                      </a:r>
                      <a:r>
                        <a:rPr kumimoji="1" lang="ja-JP" altLang="en-US" sz="1600" b="1" dirty="0" smtClean="0"/>
                        <a:t>）</a:t>
                      </a:r>
                      <a:r>
                        <a:rPr kumimoji="1" lang="en-US" altLang="ja-JP" sz="1600" b="1" dirty="0" smtClean="0"/>
                        <a:t>4.8</a:t>
                      </a:r>
                      <a:r>
                        <a:rPr kumimoji="1" lang="ja-JP" altLang="en-US" sz="1600" b="1" dirty="0" smtClean="0"/>
                        <a:t>％　　（</a:t>
                      </a:r>
                      <a:r>
                        <a:rPr kumimoji="1" lang="en-US" altLang="ja-JP" sz="1600" b="1" dirty="0" smtClean="0"/>
                        <a:t>Ⅲ</a:t>
                      </a:r>
                      <a:r>
                        <a:rPr kumimoji="1" lang="ja-JP" altLang="en-US" sz="1600" b="1" dirty="0" smtClean="0"/>
                        <a:t>）</a:t>
                      </a:r>
                      <a:r>
                        <a:rPr kumimoji="1" lang="en-US" altLang="ja-JP" sz="1600" b="1" dirty="0" smtClean="0"/>
                        <a:t>(Ⅱ</a:t>
                      </a:r>
                      <a:r>
                        <a:rPr kumimoji="1" lang="ja-JP" altLang="en-US" sz="1600" b="1" dirty="0" smtClean="0"/>
                        <a:t>）</a:t>
                      </a:r>
                      <a:r>
                        <a:rPr kumimoji="1" lang="en-US" altLang="ja-JP" sz="1600" b="1" dirty="0" smtClean="0"/>
                        <a:t>×0.9</a:t>
                      </a:r>
                      <a:r>
                        <a:rPr kumimoji="1" lang="ja-JP" altLang="en-US" sz="1600" b="1" dirty="0" smtClean="0"/>
                        <a:t>　　（</a:t>
                      </a:r>
                      <a:r>
                        <a:rPr kumimoji="1" lang="en-US" altLang="ja-JP" sz="1600" b="1" dirty="0" smtClean="0"/>
                        <a:t>Ⅳ</a:t>
                      </a:r>
                      <a:r>
                        <a:rPr kumimoji="1" lang="ja-JP" altLang="en-US" sz="1600" b="1" dirty="0" smtClean="0"/>
                        <a:t>）（</a:t>
                      </a:r>
                      <a:r>
                        <a:rPr kumimoji="1" lang="en-US" altLang="ja-JP" sz="1600" b="1" dirty="0" smtClean="0"/>
                        <a:t>Ⅱ</a:t>
                      </a:r>
                      <a:r>
                        <a:rPr kumimoji="1" lang="ja-JP" altLang="en-US" sz="1600" b="1" dirty="0" smtClean="0"/>
                        <a:t>）</a:t>
                      </a:r>
                      <a:r>
                        <a:rPr kumimoji="1" lang="en-US" altLang="ja-JP" sz="1600" b="1" dirty="0" smtClean="0"/>
                        <a:t>×0.8</a:t>
                      </a:r>
                    </a:p>
                  </a:txBody>
                  <a:tcPr/>
                </a:tc>
              </a:tr>
            </a:tbl>
          </a:graphicData>
        </a:graphic>
      </p:graphicFrame>
      <p:sp>
        <p:nvSpPr>
          <p:cNvPr id="5" name="正方形/長方形 4"/>
          <p:cNvSpPr/>
          <p:nvPr/>
        </p:nvSpPr>
        <p:spPr>
          <a:xfrm>
            <a:off x="4772444" y="499038"/>
            <a:ext cx="1872208" cy="4572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dirty="0" smtClean="0"/>
              <a:t>※</a:t>
            </a:r>
            <a:r>
              <a:rPr kumimoji="1" lang="ja-JP" altLang="en-US" dirty="0" smtClean="0"/>
              <a:t>１単位</a:t>
            </a:r>
            <a:r>
              <a:rPr kumimoji="1" lang="en-US" altLang="ja-JP" dirty="0" smtClean="0"/>
              <a:t>10</a:t>
            </a:r>
            <a:r>
              <a:rPr kumimoji="1" lang="ja-JP" altLang="en-US" dirty="0" smtClean="0"/>
              <a:t>円</a:t>
            </a:r>
            <a:endParaRPr kumimoji="1" lang="ja-JP" altLang="en-US" dirty="0"/>
          </a:p>
        </p:txBody>
      </p:sp>
      <p:sp>
        <p:nvSpPr>
          <p:cNvPr id="6"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lang="en-US" altLang="ja-JP" sz="1600" dirty="0">
                <a:solidFill>
                  <a:schemeClr val="tx1"/>
                </a:solidFill>
              </a:rPr>
              <a:t>5</a:t>
            </a:r>
            <a:endParaRPr kumimoji="1" lang="ja-JP" altLang="en-US" sz="1600" dirty="0">
              <a:solidFill>
                <a:schemeClr val="tx1"/>
              </a:solidFill>
            </a:endParaRPr>
          </a:p>
        </p:txBody>
      </p:sp>
      <p:sp>
        <p:nvSpPr>
          <p:cNvPr id="7"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３．</a:t>
            </a:r>
            <a:r>
              <a:rPr lang="ja-JP" altLang="en-US" sz="2000" dirty="0" smtClean="0">
                <a:solidFill>
                  <a:schemeClr val="bg1"/>
                </a:solidFill>
              </a:rPr>
              <a:t>総合事業のサービスの種類（訪問型サービス）</a:t>
            </a:r>
            <a:endParaRPr lang="ja-JP" altLang="en-US" sz="2000" dirty="0">
              <a:solidFill>
                <a:schemeClr val="bg1"/>
              </a:solidFill>
            </a:endParaRPr>
          </a:p>
        </p:txBody>
      </p:sp>
    </p:spTree>
    <p:extLst>
      <p:ext uri="{BB962C8B-B14F-4D97-AF65-F5344CB8AC3E}">
        <p14:creationId xmlns:p14="http://schemas.microsoft.com/office/powerpoint/2010/main" val="47417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648072"/>
          </a:xfrm>
        </p:spPr>
        <p:txBody>
          <a:bodyPr>
            <a:normAutofit/>
          </a:bodyPr>
          <a:lstStyle/>
          <a:p>
            <a:r>
              <a:rPr kumimoji="1" lang="ja-JP" altLang="en-US" sz="3200" dirty="0" smtClean="0">
                <a:solidFill>
                  <a:schemeClr val="accent2">
                    <a:lumMod val="75000"/>
                  </a:schemeClr>
                </a:solidFill>
              </a:rPr>
              <a:t>通所型サービスについて　</a:t>
            </a:r>
            <a:r>
              <a:rPr kumimoji="1" lang="en-US" altLang="ja-JP" sz="3200" dirty="0" smtClean="0">
                <a:solidFill>
                  <a:schemeClr val="accent2">
                    <a:lumMod val="75000"/>
                  </a:schemeClr>
                </a:solidFill>
              </a:rPr>
              <a:t>1/2</a:t>
            </a:r>
            <a:endParaRPr kumimoji="1" lang="ja-JP" altLang="en-US" sz="3200" dirty="0">
              <a:solidFill>
                <a:schemeClr val="accent2">
                  <a:lumMod val="75000"/>
                </a:schemeClr>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73482440"/>
              </p:ext>
            </p:extLst>
          </p:nvPr>
        </p:nvGraphicFramePr>
        <p:xfrm>
          <a:off x="467544" y="1124744"/>
          <a:ext cx="8229600" cy="5400600"/>
        </p:xfrm>
        <a:graphic>
          <a:graphicData uri="http://schemas.openxmlformats.org/drawingml/2006/table">
            <a:tbl>
              <a:tblPr firstRow="1" bandRow="1">
                <a:tableStyleId>{8A107856-5554-42FB-B03E-39F5DBC370BA}</a:tableStyleId>
              </a:tblPr>
              <a:tblGrid>
                <a:gridCol w="2026568"/>
                <a:gridCol w="6203032"/>
              </a:tblGrid>
              <a:tr h="370840">
                <a:tc>
                  <a:txBody>
                    <a:bodyPr/>
                    <a:lstStyle/>
                    <a:p>
                      <a:r>
                        <a:rPr kumimoji="1" lang="ja-JP" altLang="en-US" dirty="0" smtClean="0"/>
                        <a:t>サービス種別</a:t>
                      </a:r>
                      <a:endParaRPr kumimoji="1" lang="ja-JP" altLang="en-US" b="1" dirty="0"/>
                    </a:p>
                  </a:txBody>
                  <a:tcPr/>
                </a:tc>
                <a:tc>
                  <a:txBody>
                    <a:bodyPr/>
                    <a:lstStyle/>
                    <a:p>
                      <a:r>
                        <a:rPr kumimoji="1" lang="ja-JP" altLang="en-US" sz="1600" dirty="0" smtClean="0"/>
                        <a:t>総合事業において実施される</a:t>
                      </a:r>
                      <a:endParaRPr kumimoji="1" lang="en-US" altLang="ja-JP" sz="1600" dirty="0" smtClean="0"/>
                    </a:p>
                    <a:p>
                      <a:r>
                        <a:rPr kumimoji="1" lang="ja-JP" altLang="en-US" sz="1600" dirty="0" smtClean="0"/>
                        <a:t>旧来の介護予防通所介護相当のサービス</a:t>
                      </a:r>
                      <a:endParaRPr kumimoji="1" lang="en-US" altLang="ja-JP" sz="1600" dirty="0" smtClean="0"/>
                    </a:p>
                  </a:txBody>
                  <a:tcPr/>
                </a:tc>
              </a:tr>
              <a:tr h="370840">
                <a:tc>
                  <a:txBody>
                    <a:bodyPr/>
                    <a:lstStyle/>
                    <a:p>
                      <a:r>
                        <a:rPr kumimoji="1" lang="ja-JP" altLang="en-US" b="1" dirty="0" smtClean="0"/>
                        <a:t>サービス内容</a:t>
                      </a:r>
                      <a:endParaRPr kumimoji="1" lang="ja-JP" altLang="en-US" b="1" dirty="0"/>
                    </a:p>
                  </a:txBody>
                  <a:tcPr/>
                </a:tc>
                <a:tc>
                  <a:txBody>
                    <a:bodyPr/>
                    <a:lstStyle/>
                    <a:p>
                      <a:r>
                        <a:rPr kumimoji="1" lang="ja-JP" altLang="en-US" sz="1600" b="1" dirty="0" smtClean="0"/>
                        <a:t>旧来の介護予防通所介護と同様のサービス</a:t>
                      </a:r>
                      <a:endParaRPr kumimoji="1" lang="ja-JP" altLang="en-US" sz="1600" b="1" dirty="0"/>
                    </a:p>
                  </a:txBody>
                  <a:tcPr/>
                </a:tc>
              </a:tr>
              <a:tr h="370840">
                <a:tc>
                  <a:txBody>
                    <a:bodyPr/>
                    <a:lstStyle/>
                    <a:p>
                      <a:r>
                        <a:rPr kumimoji="1" lang="ja-JP" altLang="en-US" b="1" dirty="0" smtClean="0"/>
                        <a:t>対象者と</a:t>
                      </a:r>
                      <a:endParaRPr kumimoji="1" lang="en-US" altLang="ja-JP" b="1" dirty="0" smtClean="0"/>
                    </a:p>
                    <a:p>
                      <a:r>
                        <a:rPr kumimoji="1" lang="ja-JP" altLang="en-US" b="1" dirty="0" smtClean="0"/>
                        <a:t>サービスの考え方</a:t>
                      </a:r>
                      <a:endParaRPr kumimoji="1" lang="ja-JP" altLang="en-US" b="1" dirty="0"/>
                    </a:p>
                  </a:txBody>
                  <a:tcPr/>
                </a:tc>
                <a:tc>
                  <a:txBody>
                    <a:bodyPr/>
                    <a:lstStyle/>
                    <a:p>
                      <a:r>
                        <a:rPr kumimoji="1" lang="ja-JP" altLang="en-US" sz="1600" b="1" dirty="0" smtClean="0"/>
                        <a:t>要支援１、２の人</a:t>
                      </a:r>
                      <a:endParaRPr kumimoji="1" lang="en-US" altLang="ja-JP" sz="1600" b="1" dirty="0" smtClean="0"/>
                    </a:p>
                    <a:p>
                      <a:r>
                        <a:rPr kumimoji="1" lang="ja-JP" altLang="en-US" sz="1600" b="1" dirty="0" smtClean="0"/>
                        <a:t>要支援（介護）認定更新時に切れ目なく事業対象者となった人</a:t>
                      </a:r>
                      <a:endParaRPr kumimoji="1" lang="ja-JP" altLang="en-US" sz="1600" b="1" dirty="0"/>
                    </a:p>
                  </a:txBody>
                  <a:tcPr/>
                </a:tc>
              </a:tr>
              <a:tr h="370840">
                <a:tc>
                  <a:txBody>
                    <a:bodyPr/>
                    <a:lstStyle/>
                    <a:p>
                      <a:r>
                        <a:rPr kumimoji="1" lang="ja-JP" altLang="en-US" b="1" dirty="0" smtClean="0"/>
                        <a:t>実施方法</a:t>
                      </a:r>
                      <a:endParaRPr kumimoji="1" lang="ja-JP" altLang="en-US" b="1" dirty="0"/>
                    </a:p>
                  </a:txBody>
                  <a:tcPr/>
                </a:tc>
                <a:tc>
                  <a:txBody>
                    <a:bodyPr/>
                    <a:lstStyle/>
                    <a:p>
                      <a:r>
                        <a:rPr kumimoji="1" lang="ja-JP" altLang="en-US" sz="1600" b="1" dirty="0" smtClean="0"/>
                        <a:t>事業所指定</a:t>
                      </a:r>
                      <a:endParaRPr kumimoji="1" lang="ja-JP" altLang="en-US" sz="1600" b="1" dirty="0"/>
                    </a:p>
                  </a:txBody>
                  <a:tcPr/>
                </a:tc>
              </a:tr>
              <a:tr h="370840">
                <a:tc>
                  <a:txBody>
                    <a:bodyPr/>
                    <a:lstStyle/>
                    <a:p>
                      <a:r>
                        <a:rPr kumimoji="1" lang="ja-JP" altLang="en-US" b="1" dirty="0" smtClean="0"/>
                        <a:t>人員基準</a:t>
                      </a:r>
                      <a:endParaRPr kumimoji="1" lang="en-US" altLang="ja-JP" b="1" dirty="0" smtClean="0"/>
                    </a:p>
                  </a:txBody>
                  <a:tcPr/>
                </a:tc>
                <a:tc>
                  <a:txBody>
                    <a:bodyPr/>
                    <a:lstStyle/>
                    <a:p>
                      <a:r>
                        <a:rPr kumimoji="1" lang="ja-JP" altLang="en-US" sz="1600" b="1" dirty="0" smtClean="0"/>
                        <a:t>旧来の介護予防通所介護と同様</a:t>
                      </a:r>
                      <a:endParaRPr kumimoji="1" lang="ja-JP" altLang="en-US" sz="1600" b="1" dirty="0"/>
                    </a:p>
                  </a:txBody>
                  <a:tcPr/>
                </a:tc>
              </a:tr>
              <a:tr h="370840">
                <a:tc>
                  <a:txBody>
                    <a:bodyPr/>
                    <a:lstStyle/>
                    <a:p>
                      <a:r>
                        <a:rPr kumimoji="1" lang="ja-JP" altLang="en-US" b="1" dirty="0" smtClean="0"/>
                        <a:t>設備基準</a:t>
                      </a:r>
                      <a:endParaRPr kumimoji="1" lang="ja-JP" altLang="en-US" b="1" dirty="0"/>
                    </a:p>
                  </a:txBody>
                  <a:tcPr/>
                </a:tc>
                <a:tc>
                  <a:txBody>
                    <a:bodyPr/>
                    <a:lstStyle/>
                    <a:p>
                      <a:r>
                        <a:rPr kumimoji="1" lang="ja-JP" altLang="en-US" sz="1600" b="1" dirty="0" smtClean="0"/>
                        <a:t>旧来の介護予防通所介護と同様</a:t>
                      </a:r>
                      <a:endParaRPr kumimoji="1" lang="ja-JP" altLang="en-US" sz="1600" b="1" dirty="0"/>
                    </a:p>
                  </a:txBody>
                  <a:tcPr/>
                </a:tc>
              </a:tr>
              <a:tr h="394131">
                <a:tc>
                  <a:txBody>
                    <a:bodyPr/>
                    <a:lstStyle/>
                    <a:p>
                      <a:r>
                        <a:rPr kumimoji="1" lang="ja-JP" altLang="en-US" b="1" dirty="0" smtClean="0"/>
                        <a:t>運営基準</a:t>
                      </a:r>
                      <a:endParaRPr kumimoji="1" lang="ja-JP" altLang="en-US" b="1" dirty="0"/>
                    </a:p>
                  </a:txBody>
                  <a:tcPr/>
                </a:tc>
                <a:tc>
                  <a:txBody>
                    <a:bodyPr/>
                    <a:lstStyle/>
                    <a:p>
                      <a:r>
                        <a:rPr kumimoji="1" lang="ja-JP" altLang="en-US" sz="1600" b="1" dirty="0" smtClean="0"/>
                        <a:t>旧来の介護予防通所介護と同様</a:t>
                      </a:r>
                      <a:endParaRPr kumimoji="1" lang="ja-JP" altLang="en-US" sz="1600" b="1" dirty="0"/>
                    </a:p>
                  </a:txBody>
                  <a:tcPr/>
                </a:tc>
              </a:tr>
              <a:tr h="2303909">
                <a:tc>
                  <a:txBody>
                    <a:bodyPr/>
                    <a:lstStyle/>
                    <a:p>
                      <a:r>
                        <a:rPr kumimoji="1" lang="ja-JP" altLang="en-US" b="1" dirty="0" smtClean="0"/>
                        <a:t>単価</a:t>
                      </a:r>
                      <a:endParaRPr kumimoji="1" lang="ja-JP" altLang="en-US" b="1" dirty="0"/>
                    </a:p>
                  </a:txBody>
                  <a:tcPr/>
                </a:tc>
                <a:tc>
                  <a:txBody>
                    <a:bodyPr/>
                    <a:lstStyle/>
                    <a:p>
                      <a:r>
                        <a:rPr kumimoji="1" lang="ja-JP" altLang="en-US" sz="1600" b="1" dirty="0" smtClean="0"/>
                        <a:t>単価は旧来の介護予防通所介護と同様</a:t>
                      </a:r>
                      <a:endParaRPr kumimoji="1" lang="en-US" altLang="ja-JP" sz="1600" b="1" dirty="0" smtClean="0"/>
                    </a:p>
                    <a:p>
                      <a:r>
                        <a:rPr kumimoji="1" lang="ja-JP" altLang="en-US" sz="1600" b="1" dirty="0" smtClean="0"/>
                        <a:t>　要支援１　</a:t>
                      </a:r>
                      <a:r>
                        <a:rPr kumimoji="1" lang="en-US" altLang="ja-JP" sz="1600" b="1" dirty="0" smtClean="0"/>
                        <a:t>1,647</a:t>
                      </a:r>
                      <a:r>
                        <a:rPr kumimoji="1" lang="ja-JP" altLang="en-US" sz="1600" b="1" dirty="0" smtClean="0"/>
                        <a:t>単位 ／ 要支援</a:t>
                      </a:r>
                      <a:r>
                        <a:rPr kumimoji="1" lang="en-US" altLang="ja-JP" sz="1600" b="1" dirty="0" smtClean="0"/>
                        <a:t>2</a:t>
                      </a:r>
                      <a:r>
                        <a:rPr kumimoji="1" lang="ja-JP" altLang="en-US" sz="1600" b="1" dirty="0" smtClean="0"/>
                        <a:t>　</a:t>
                      </a:r>
                      <a:r>
                        <a:rPr kumimoji="1" lang="en-US" altLang="ja-JP" sz="1600" b="1" dirty="0" smtClean="0"/>
                        <a:t>3,377</a:t>
                      </a:r>
                      <a:r>
                        <a:rPr kumimoji="1" lang="ja-JP" altLang="en-US" sz="1600" b="1" dirty="0" smtClean="0"/>
                        <a:t>単位</a:t>
                      </a:r>
                      <a:endParaRPr kumimoji="1" lang="en-US" altLang="ja-JP"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smtClean="0">
                          <a:solidFill>
                            <a:srgbClr val="FF0000"/>
                          </a:solidFill>
                        </a:rPr>
                        <a:t>※</a:t>
                      </a:r>
                      <a:r>
                        <a:rPr kumimoji="1" lang="ja-JP" altLang="en-US" sz="1600" b="1" dirty="0" smtClean="0">
                          <a:solidFill>
                            <a:srgbClr val="FF0000"/>
                          </a:solidFill>
                        </a:rPr>
                        <a:t>ただし、１回あたりの報酬単価を新たに設ける</a:t>
                      </a:r>
                      <a:endParaRPr kumimoji="1" lang="en-US" altLang="ja-JP" sz="1600" b="1" dirty="0" smtClean="0">
                        <a:solidFill>
                          <a:srgbClr val="FF0000"/>
                        </a:solidFill>
                      </a:endParaRPr>
                    </a:p>
                    <a:p>
                      <a:endParaRPr kumimoji="1" lang="en-US" altLang="ja-JP" sz="1600" b="1" dirty="0" smtClean="0"/>
                    </a:p>
                    <a:p>
                      <a:r>
                        <a:rPr kumimoji="1" lang="en-US" altLang="ja-JP" sz="1600" b="1" dirty="0" smtClean="0"/>
                        <a:t>※</a:t>
                      </a:r>
                      <a:r>
                        <a:rPr kumimoji="1" lang="ja-JP" altLang="en-US" sz="1600" b="1" dirty="0" smtClean="0"/>
                        <a:t>加算</a:t>
                      </a:r>
                      <a:endParaRPr kumimoji="1" lang="en-US" altLang="ja-JP" sz="1600" b="1" dirty="0" smtClean="0"/>
                    </a:p>
                    <a:p>
                      <a:r>
                        <a:rPr kumimoji="1" lang="ja-JP" altLang="en-US" sz="1600" b="1" dirty="0" smtClean="0"/>
                        <a:t>①生活機能グループ加算　　②運動機能向上加算　</a:t>
                      </a:r>
                      <a:endParaRPr kumimoji="1" lang="en-US" altLang="ja-JP" sz="1600" b="1" dirty="0" smtClean="0"/>
                    </a:p>
                    <a:p>
                      <a:r>
                        <a:rPr kumimoji="1" lang="ja-JP" altLang="en-US" sz="1600" b="1" dirty="0" smtClean="0"/>
                        <a:t>③栄養改善加算　　　　　　　　④口腔機能向上加算</a:t>
                      </a:r>
                      <a:endParaRPr kumimoji="1" lang="en-US" altLang="ja-JP" sz="1600" b="1" dirty="0" smtClean="0"/>
                    </a:p>
                    <a:p>
                      <a:r>
                        <a:rPr kumimoji="1" lang="ja-JP" altLang="en-US" sz="1600" b="1" dirty="0" smtClean="0"/>
                        <a:t>⑤選択的サービス複数実施加算　　⑥事業所評価加算</a:t>
                      </a:r>
                      <a:endParaRPr kumimoji="1" lang="en-US" altLang="ja-JP" sz="1600" b="1" dirty="0" smtClean="0"/>
                    </a:p>
                    <a:p>
                      <a:r>
                        <a:rPr kumimoji="1" lang="ja-JP" altLang="en-US" sz="1600" b="1" dirty="0" smtClean="0"/>
                        <a:t>⑦サービス提供体制加算　⑧介護職員処遇改善加算</a:t>
                      </a:r>
                      <a:endParaRPr kumimoji="1" lang="en-US" altLang="ja-JP" sz="1600" b="1" dirty="0" smtClean="0"/>
                    </a:p>
                  </a:txBody>
                  <a:tcPr/>
                </a:tc>
              </a:tr>
            </a:tbl>
          </a:graphicData>
        </a:graphic>
      </p:graphicFrame>
      <p:sp>
        <p:nvSpPr>
          <p:cNvPr id="5" name="正方形/長方形 4"/>
          <p:cNvSpPr/>
          <p:nvPr/>
        </p:nvSpPr>
        <p:spPr>
          <a:xfrm>
            <a:off x="539552" y="4797152"/>
            <a:ext cx="1512168"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dirty="0" smtClean="0"/>
              <a:t>※</a:t>
            </a:r>
            <a:r>
              <a:rPr kumimoji="1" lang="ja-JP" altLang="en-US" dirty="0" smtClean="0"/>
              <a:t>１単位</a:t>
            </a:r>
            <a:r>
              <a:rPr kumimoji="1" lang="en-US" altLang="ja-JP" dirty="0" smtClean="0"/>
              <a:t>10</a:t>
            </a:r>
            <a:r>
              <a:rPr kumimoji="1" lang="ja-JP" altLang="en-US" dirty="0" smtClean="0"/>
              <a:t>円</a:t>
            </a:r>
            <a:endParaRPr kumimoji="1" lang="ja-JP" altLang="en-US" dirty="0"/>
          </a:p>
        </p:txBody>
      </p:sp>
      <p:sp>
        <p:nvSpPr>
          <p:cNvPr id="6"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lang="en-US" altLang="ja-JP" sz="1600" dirty="0">
                <a:solidFill>
                  <a:schemeClr val="tx1"/>
                </a:solidFill>
              </a:rPr>
              <a:t>6</a:t>
            </a:r>
            <a:endParaRPr kumimoji="1" lang="ja-JP" altLang="en-US" sz="1600" dirty="0">
              <a:solidFill>
                <a:schemeClr val="tx1"/>
              </a:solidFill>
            </a:endParaRPr>
          </a:p>
        </p:txBody>
      </p:sp>
      <p:sp>
        <p:nvSpPr>
          <p:cNvPr id="7"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３</a:t>
            </a:r>
            <a:r>
              <a:rPr lang="ja-JP" altLang="en-US" sz="2000" dirty="0" smtClean="0">
                <a:solidFill>
                  <a:schemeClr val="bg1"/>
                </a:solidFill>
              </a:rPr>
              <a:t>．</a:t>
            </a:r>
            <a:r>
              <a:rPr lang="ja-JP" altLang="en-US" sz="2000" dirty="0" smtClean="0">
                <a:solidFill>
                  <a:schemeClr val="bg1"/>
                </a:solidFill>
              </a:rPr>
              <a:t>総合事業のサービスの種類（通所型サービス）</a:t>
            </a:r>
            <a:endParaRPr lang="ja-JP" altLang="en-US" sz="2000" dirty="0">
              <a:solidFill>
                <a:schemeClr val="bg1"/>
              </a:solidFill>
            </a:endParaRPr>
          </a:p>
        </p:txBody>
      </p:sp>
    </p:spTree>
    <p:extLst>
      <p:ext uri="{BB962C8B-B14F-4D97-AF65-F5344CB8AC3E}">
        <p14:creationId xmlns:p14="http://schemas.microsoft.com/office/powerpoint/2010/main" val="311966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663352"/>
          </a:xfrm>
        </p:spPr>
        <p:txBody>
          <a:bodyPr>
            <a:normAutofit/>
          </a:bodyPr>
          <a:lstStyle/>
          <a:p>
            <a:r>
              <a:rPr kumimoji="1" lang="ja-JP" altLang="en-US" sz="3200" dirty="0" smtClean="0">
                <a:solidFill>
                  <a:schemeClr val="accent2">
                    <a:lumMod val="75000"/>
                  </a:schemeClr>
                </a:solidFill>
              </a:rPr>
              <a:t>通所型サービスについて　</a:t>
            </a:r>
            <a:r>
              <a:rPr lang="en-US" altLang="ja-JP" sz="3200" dirty="0">
                <a:solidFill>
                  <a:schemeClr val="accent2">
                    <a:lumMod val="75000"/>
                  </a:schemeClr>
                </a:solidFill>
              </a:rPr>
              <a:t>2</a:t>
            </a:r>
            <a:r>
              <a:rPr kumimoji="1" lang="en-US" altLang="ja-JP" sz="3200" dirty="0" smtClean="0">
                <a:solidFill>
                  <a:schemeClr val="accent2">
                    <a:lumMod val="75000"/>
                  </a:schemeClr>
                </a:solidFill>
              </a:rPr>
              <a:t>/2</a:t>
            </a:r>
            <a:endParaRPr kumimoji="1" lang="ja-JP" altLang="en-US" sz="3200" dirty="0">
              <a:solidFill>
                <a:schemeClr val="accent2">
                  <a:lumMod val="75000"/>
                </a:schemeClr>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08779903"/>
              </p:ext>
            </p:extLst>
          </p:nvPr>
        </p:nvGraphicFramePr>
        <p:xfrm>
          <a:off x="457200" y="1268413"/>
          <a:ext cx="8229600" cy="4752875"/>
        </p:xfrm>
        <a:graphic>
          <a:graphicData uri="http://schemas.openxmlformats.org/drawingml/2006/table">
            <a:tbl>
              <a:tblPr firstRow="1" bandRow="1">
                <a:tableStyleId>{8A107856-5554-42FB-B03E-39F5DBC370BA}</a:tableStyleId>
              </a:tblPr>
              <a:tblGrid>
                <a:gridCol w="2026568"/>
                <a:gridCol w="6203032"/>
              </a:tblGrid>
              <a:tr h="370840">
                <a:tc>
                  <a:txBody>
                    <a:bodyPr/>
                    <a:lstStyle/>
                    <a:p>
                      <a:r>
                        <a:rPr kumimoji="1" lang="ja-JP" altLang="en-US" dirty="0" smtClean="0"/>
                        <a:t>サービス種別</a:t>
                      </a:r>
                      <a:endParaRPr kumimoji="1" lang="ja-JP" altLang="en-US" b="1" dirty="0"/>
                    </a:p>
                  </a:txBody>
                  <a:tcPr/>
                </a:tc>
                <a:tc>
                  <a:txBody>
                    <a:bodyPr/>
                    <a:lstStyle/>
                    <a:p>
                      <a:r>
                        <a:rPr kumimoji="1" lang="ja-JP" altLang="en-US" sz="1600" dirty="0" smtClean="0"/>
                        <a:t>通所型サービス</a:t>
                      </a:r>
                      <a:r>
                        <a:rPr kumimoji="1" lang="en-US" altLang="ja-JP" sz="1600" dirty="0" smtClean="0"/>
                        <a:t>C</a:t>
                      </a:r>
                    </a:p>
                    <a:p>
                      <a:r>
                        <a:rPr kumimoji="1" lang="ja-JP" altLang="en-US" sz="1600" dirty="0" smtClean="0"/>
                        <a:t>（短期集中予防サービス）</a:t>
                      </a:r>
                      <a:endParaRPr kumimoji="1" lang="en-US" altLang="ja-JP" sz="1600" dirty="0" smtClean="0"/>
                    </a:p>
                  </a:txBody>
                  <a:tcPr/>
                </a:tc>
              </a:tr>
              <a:tr h="370840">
                <a:tc>
                  <a:txBody>
                    <a:bodyPr/>
                    <a:lstStyle/>
                    <a:p>
                      <a:r>
                        <a:rPr kumimoji="1" lang="ja-JP" altLang="en-US" b="1" dirty="0" smtClean="0"/>
                        <a:t>サービス内容</a:t>
                      </a:r>
                      <a:endParaRPr kumimoji="1" lang="ja-JP" altLang="en-US" b="1" dirty="0"/>
                    </a:p>
                  </a:txBody>
                  <a:tcPr/>
                </a:tc>
                <a:tc>
                  <a:txBody>
                    <a:bodyPr/>
                    <a:lstStyle/>
                    <a:p>
                      <a:r>
                        <a:rPr kumimoji="1" lang="ja-JP" altLang="en-US" sz="1600" b="1" dirty="0" smtClean="0"/>
                        <a:t>生活機能を改善するための運動器の機能向上や栄養改善等の</a:t>
                      </a:r>
                      <a:endParaRPr kumimoji="1" lang="en-US" altLang="ja-JP" sz="1600" b="1" dirty="0" smtClean="0"/>
                    </a:p>
                    <a:p>
                      <a:r>
                        <a:rPr kumimoji="1" lang="ja-JP" altLang="en-US" sz="1600" b="1" dirty="0" smtClean="0"/>
                        <a:t>プログラム（３カ月１クールの短期間で実施）</a:t>
                      </a:r>
                      <a:endParaRPr kumimoji="1" lang="ja-JP" altLang="en-US" sz="1600" b="1" dirty="0"/>
                    </a:p>
                  </a:txBody>
                  <a:tcPr/>
                </a:tc>
              </a:tr>
              <a:tr h="370840">
                <a:tc>
                  <a:txBody>
                    <a:bodyPr/>
                    <a:lstStyle/>
                    <a:p>
                      <a:r>
                        <a:rPr kumimoji="1" lang="ja-JP" altLang="en-US" b="1" dirty="0" smtClean="0"/>
                        <a:t>対象者と</a:t>
                      </a:r>
                      <a:endParaRPr kumimoji="1" lang="en-US" altLang="ja-JP" b="1" dirty="0" smtClean="0"/>
                    </a:p>
                    <a:p>
                      <a:r>
                        <a:rPr kumimoji="1" lang="ja-JP" altLang="en-US" b="1" dirty="0" smtClean="0"/>
                        <a:t>サービスの考え方</a:t>
                      </a:r>
                      <a:endParaRPr kumimoji="1" lang="ja-JP" altLang="en-US" b="1" dirty="0"/>
                    </a:p>
                  </a:txBody>
                  <a:tcPr/>
                </a:tc>
                <a:tc>
                  <a:txBody>
                    <a:bodyPr/>
                    <a:lstStyle/>
                    <a:p>
                      <a:r>
                        <a:rPr kumimoji="1" lang="ja-JP" altLang="en-US" sz="1600" b="1" dirty="0" smtClean="0"/>
                        <a:t>要支援１、２の人及び全ての事業対象者のうち、</a:t>
                      </a:r>
                      <a:endParaRPr kumimoji="1" lang="en-US" altLang="ja-JP" sz="1600" b="1" dirty="0" smtClean="0"/>
                    </a:p>
                    <a:p>
                      <a:r>
                        <a:rPr kumimoji="1" lang="en-US" altLang="ja-JP" sz="1600" b="1" dirty="0" smtClean="0"/>
                        <a:t>ADL</a:t>
                      </a:r>
                      <a:r>
                        <a:rPr kumimoji="1" lang="ja-JP" altLang="en-US" sz="1600" b="1" dirty="0" smtClean="0"/>
                        <a:t>や</a:t>
                      </a:r>
                      <a:r>
                        <a:rPr kumimoji="1" lang="en-US" altLang="ja-JP" sz="1600" b="1" dirty="0" smtClean="0"/>
                        <a:t>IADL</a:t>
                      </a:r>
                      <a:r>
                        <a:rPr kumimoji="1" lang="ja-JP" altLang="en-US" sz="1600" b="1" dirty="0" smtClean="0"/>
                        <a:t>の改善に向けた支援が必要なケース　等</a:t>
                      </a:r>
                      <a:endParaRPr kumimoji="1" lang="ja-JP" altLang="en-US" sz="1600" b="1" dirty="0"/>
                    </a:p>
                  </a:txBody>
                  <a:tcPr/>
                </a:tc>
              </a:tr>
              <a:tr h="370840">
                <a:tc>
                  <a:txBody>
                    <a:bodyPr/>
                    <a:lstStyle/>
                    <a:p>
                      <a:r>
                        <a:rPr kumimoji="1" lang="ja-JP" altLang="en-US" b="1" dirty="0" smtClean="0"/>
                        <a:t>実施方法</a:t>
                      </a:r>
                      <a:endParaRPr kumimoji="1" lang="ja-JP" altLang="en-US" b="1" dirty="0"/>
                    </a:p>
                  </a:txBody>
                  <a:tcPr/>
                </a:tc>
                <a:tc>
                  <a:txBody>
                    <a:bodyPr/>
                    <a:lstStyle/>
                    <a:p>
                      <a:r>
                        <a:rPr kumimoji="1" lang="ja-JP" altLang="en-US" sz="1600" b="1" dirty="0" smtClean="0"/>
                        <a:t>委託　（サービス提供者は保健・医療の専門職）</a:t>
                      </a:r>
                      <a:endParaRPr kumimoji="1" lang="ja-JP" altLang="en-US" sz="1600" b="1" dirty="0"/>
                    </a:p>
                  </a:txBody>
                  <a:tcPr/>
                </a:tc>
              </a:tr>
              <a:tr h="370840">
                <a:tc>
                  <a:txBody>
                    <a:bodyPr/>
                    <a:lstStyle/>
                    <a:p>
                      <a:r>
                        <a:rPr kumimoji="1" lang="ja-JP" altLang="en-US" b="1" dirty="0" smtClean="0"/>
                        <a:t>人員基準</a:t>
                      </a:r>
                      <a:endParaRPr kumimoji="1" lang="en-US" altLang="ja-JP" b="1" dirty="0" smtClean="0"/>
                    </a:p>
                  </a:txBody>
                  <a:tcPr/>
                </a:tc>
                <a:tc>
                  <a:txBody>
                    <a:bodyPr/>
                    <a:lstStyle/>
                    <a:p>
                      <a:r>
                        <a:rPr kumimoji="1" lang="ja-JP" altLang="en-US" sz="1600" b="1" dirty="0" smtClean="0"/>
                        <a:t>内容に応じた市の独自基準</a:t>
                      </a:r>
                      <a:endParaRPr kumimoji="1" lang="ja-JP" altLang="en-US" sz="1600" b="1" dirty="0"/>
                    </a:p>
                  </a:txBody>
                  <a:tcPr/>
                </a:tc>
              </a:tr>
              <a:tr h="370840">
                <a:tc>
                  <a:txBody>
                    <a:bodyPr/>
                    <a:lstStyle/>
                    <a:p>
                      <a:r>
                        <a:rPr kumimoji="1" lang="ja-JP" altLang="en-US" b="1" dirty="0" smtClean="0"/>
                        <a:t>設備基準</a:t>
                      </a:r>
                      <a:endParaRPr kumimoji="1" lang="ja-JP" altLang="en-US" b="1" dirty="0"/>
                    </a:p>
                  </a:txBody>
                  <a:tcPr/>
                </a:tc>
                <a:tc>
                  <a:txBody>
                    <a:bodyPr/>
                    <a:lstStyle/>
                    <a:p>
                      <a:r>
                        <a:rPr kumimoji="1" lang="ja-JP" altLang="en-US" sz="1600" b="1" dirty="0" smtClean="0"/>
                        <a:t>内容に応じた市の独自基準</a:t>
                      </a:r>
                      <a:endParaRPr kumimoji="1" lang="ja-JP" altLang="en-US" sz="1600" b="1" dirty="0"/>
                    </a:p>
                  </a:txBody>
                  <a:tcPr/>
                </a:tc>
              </a:tr>
              <a:tr h="394131">
                <a:tc>
                  <a:txBody>
                    <a:bodyPr/>
                    <a:lstStyle/>
                    <a:p>
                      <a:r>
                        <a:rPr kumimoji="1" lang="ja-JP" altLang="en-US" b="1" dirty="0" smtClean="0"/>
                        <a:t>運営基準</a:t>
                      </a:r>
                      <a:endParaRPr kumimoji="1" lang="ja-JP" altLang="en-US" b="1" dirty="0"/>
                    </a:p>
                  </a:txBody>
                  <a:tcPr/>
                </a:tc>
                <a:tc>
                  <a:txBody>
                    <a:bodyPr/>
                    <a:lstStyle/>
                    <a:p>
                      <a:r>
                        <a:rPr kumimoji="1" lang="ja-JP" altLang="en-US" sz="1600" b="1" dirty="0" smtClean="0"/>
                        <a:t>内容に応じた市の独自基準</a:t>
                      </a:r>
                      <a:endParaRPr kumimoji="1" lang="ja-JP" altLang="en-US" sz="1600" b="1" dirty="0"/>
                    </a:p>
                  </a:txBody>
                  <a:tcPr/>
                </a:tc>
              </a:tr>
              <a:tr h="1447904">
                <a:tc>
                  <a:txBody>
                    <a:bodyPr/>
                    <a:lstStyle/>
                    <a:p>
                      <a:r>
                        <a:rPr kumimoji="1" lang="ja-JP" altLang="en-US" b="1" dirty="0" smtClean="0"/>
                        <a:t>単価</a:t>
                      </a:r>
                      <a:endParaRPr kumimoji="1" lang="ja-JP" altLang="en-US" b="1" dirty="0"/>
                    </a:p>
                  </a:txBody>
                  <a:tcPr/>
                </a:tc>
                <a:tc>
                  <a:txBody>
                    <a:bodyPr/>
                    <a:lstStyle/>
                    <a:p>
                      <a:r>
                        <a:rPr kumimoji="1" lang="ja-JP" altLang="en-US" sz="1600" b="1" dirty="0" smtClean="0"/>
                        <a:t>実績に応じ、委託料として市から事業所へ直接支払。</a:t>
                      </a:r>
                      <a:endParaRPr kumimoji="1" lang="en-US" altLang="ja-JP" sz="1600" b="1" dirty="0" smtClean="0"/>
                    </a:p>
                    <a:p>
                      <a:r>
                        <a:rPr kumimoji="1" lang="en-US" altLang="ja-JP" sz="1600" b="1" dirty="0" smtClean="0"/>
                        <a:t>※</a:t>
                      </a:r>
                      <a:r>
                        <a:rPr kumimoji="1" lang="ja-JP" altLang="en-US" sz="1600" b="1" dirty="0" smtClean="0"/>
                        <a:t>１回あたり</a:t>
                      </a:r>
                      <a:r>
                        <a:rPr kumimoji="1" lang="en-US" altLang="ja-JP" sz="1600" b="1" dirty="0" smtClean="0"/>
                        <a:t>1,700</a:t>
                      </a:r>
                      <a:r>
                        <a:rPr kumimoji="1" lang="ja-JP" altLang="en-US" sz="1600" b="1" dirty="0" smtClean="0"/>
                        <a:t>円程度を想定（現在調整中）</a:t>
                      </a:r>
                      <a:endParaRPr kumimoji="1" lang="en-US" altLang="ja-JP" sz="1600" b="1" dirty="0" smtClean="0"/>
                    </a:p>
                    <a:p>
                      <a:pPr>
                        <a:lnSpc>
                          <a:spcPct val="50000"/>
                        </a:lnSpc>
                      </a:pPr>
                      <a:endParaRPr kumimoji="1" lang="en-US" altLang="ja-JP" sz="1600" b="1" dirty="0" smtClean="0"/>
                    </a:p>
                    <a:p>
                      <a:r>
                        <a:rPr kumimoji="1" lang="en-US" altLang="ja-JP" sz="1600" b="1" dirty="0" smtClean="0"/>
                        <a:t>※</a:t>
                      </a:r>
                      <a:r>
                        <a:rPr kumimoji="1" lang="ja-JP" altLang="en-US" sz="1600" b="1" dirty="0" smtClean="0"/>
                        <a:t>利用者負担は基本的に無料</a:t>
                      </a:r>
                      <a:endParaRPr kumimoji="1" lang="en-US" altLang="ja-JP" sz="1600" b="1" dirty="0" smtClean="0"/>
                    </a:p>
                    <a:p>
                      <a:r>
                        <a:rPr kumimoji="1" lang="en-US" altLang="ja-JP" sz="1600" b="1" dirty="0" smtClean="0"/>
                        <a:t>※</a:t>
                      </a:r>
                      <a:r>
                        <a:rPr kumimoji="1" lang="ja-JP" altLang="en-US" sz="1600" b="1" dirty="0" smtClean="0"/>
                        <a:t>送迎費のみ自己負担（</a:t>
                      </a:r>
                      <a:r>
                        <a:rPr kumimoji="1" lang="en-US" altLang="ja-JP" sz="1600" b="1" dirty="0" smtClean="0"/>
                        <a:t>300</a:t>
                      </a:r>
                      <a:r>
                        <a:rPr kumimoji="1" lang="ja-JP" altLang="en-US" sz="1600" b="1" dirty="0" smtClean="0"/>
                        <a:t>円程度）</a:t>
                      </a:r>
                      <a:endParaRPr kumimoji="1" lang="en-US" altLang="ja-JP" sz="1600" b="1" dirty="0" smtClean="0"/>
                    </a:p>
                  </a:txBody>
                  <a:tcPr/>
                </a:tc>
              </a:tr>
            </a:tbl>
          </a:graphicData>
        </a:graphic>
      </p:graphicFrame>
      <p:sp>
        <p:nvSpPr>
          <p:cNvPr id="5" name="スライド番号プレースホルダー 5"/>
          <p:cNvSpPr>
            <a:spLocks noGrp="1"/>
          </p:cNvSpPr>
          <p:nvPr>
            <p:ph type="sldNum" sz="quarter" idx="12"/>
          </p:nvPr>
        </p:nvSpPr>
        <p:spPr>
          <a:xfrm>
            <a:off x="8244408" y="6432760"/>
            <a:ext cx="599404" cy="329184"/>
          </a:xfrm>
          <a:solidFill>
            <a:srgbClr val="FFFF00"/>
          </a:solidFill>
        </p:spPr>
        <p:txBody>
          <a:bodyPr/>
          <a:lstStyle/>
          <a:p>
            <a:pPr algn="ctr"/>
            <a:r>
              <a:rPr lang="en-US" altLang="ja-JP" sz="1600" dirty="0">
                <a:solidFill>
                  <a:schemeClr val="tx1"/>
                </a:solidFill>
              </a:rPr>
              <a:t>7</a:t>
            </a:r>
            <a:endParaRPr kumimoji="1" lang="ja-JP" altLang="en-US" sz="1600" dirty="0">
              <a:solidFill>
                <a:schemeClr val="tx1"/>
              </a:solidFill>
            </a:endParaRPr>
          </a:p>
        </p:txBody>
      </p:sp>
      <p:sp>
        <p:nvSpPr>
          <p:cNvPr id="6"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a:solidFill>
                  <a:schemeClr val="bg1"/>
                </a:solidFill>
              </a:rPr>
              <a:t>３</a:t>
            </a:r>
            <a:r>
              <a:rPr lang="ja-JP" altLang="en-US" sz="2000" dirty="0" smtClean="0">
                <a:solidFill>
                  <a:schemeClr val="bg1"/>
                </a:solidFill>
              </a:rPr>
              <a:t>．</a:t>
            </a:r>
            <a:r>
              <a:rPr lang="ja-JP" altLang="en-US" sz="2000" dirty="0" smtClean="0">
                <a:solidFill>
                  <a:schemeClr val="bg1"/>
                </a:solidFill>
              </a:rPr>
              <a:t>総合事業のサービスの種類（通所型サービス）</a:t>
            </a:r>
            <a:endParaRPr lang="ja-JP" altLang="en-US" sz="2000" dirty="0">
              <a:solidFill>
                <a:schemeClr val="bg1"/>
              </a:solidFill>
            </a:endParaRPr>
          </a:p>
        </p:txBody>
      </p:sp>
    </p:spTree>
    <p:extLst>
      <p:ext uri="{BB962C8B-B14F-4D97-AF65-F5344CB8AC3E}">
        <p14:creationId xmlns:p14="http://schemas.microsoft.com/office/powerpoint/2010/main" val="594007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0"/>
            <a:ext cx="8229600" cy="37532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smtClean="0">
                <a:solidFill>
                  <a:schemeClr val="bg1"/>
                </a:solidFill>
              </a:rPr>
              <a:t>４．</a:t>
            </a:r>
            <a:r>
              <a:rPr lang="ja-JP" altLang="en-US" sz="2000" dirty="0" smtClean="0">
                <a:solidFill>
                  <a:schemeClr val="bg1"/>
                </a:solidFill>
              </a:rPr>
              <a:t>総合事業における事業所指定について</a:t>
            </a:r>
            <a:endParaRPr lang="ja-JP" altLang="en-US" sz="2000" dirty="0">
              <a:solidFill>
                <a:schemeClr val="bg1"/>
              </a:solidFill>
            </a:endParaRPr>
          </a:p>
        </p:txBody>
      </p:sp>
      <p:sp>
        <p:nvSpPr>
          <p:cNvPr id="6" name="正方形/長方形 5"/>
          <p:cNvSpPr/>
          <p:nvPr/>
        </p:nvSpPr>
        <p:spPr>
          <a:xfrm>
            <a:off x="323528" y="692696"/>
            <a:ext cx="8640960" cy="5904656"/>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600" dirty="0" smtClean="0">
              <a:solidFill>
                <a:schemeClr val="tx1"/>
              </a:solidFill>
            </a:endParaRPr>
          </a:p>
          <a:p>
            <a:r>
              <a:rPr kumimoji="1" lang="ja-JP" altLang="en-US" sz="1400" dirty="0" smtClean="0">
                <a:solidFill>
                  <a:schemeClr val="tx1"/>
                </a:solidFill>
              </a:rPr>
              <a:t>○  総合事業における事業所の指定権者は徳島市。新規指定申請、更新申請、変更届、加算届等の届出は徳島</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市に対して行う。</a:t>
            </a:r>
            <a:endParaRPr kumimoji="1" lang="en-US" altLang="ja-JP" sz="1400" dirty="0" smtClean="0">
              <a:solidFill>
                <a:schemeClr val="tx1"/>
              </a:solidFill>
            </a:endParaRPr>
          </a:p>
          <a:p>
            <a:r>
              <a:rPr lang="ja-JP" altLang="en-US" sz="1400" dirty="0" smtClean="0">
                <a:solidFill>
                  <a:schemeClr val="tx1"/>
                </a:solidFill>
              </a:rPr>
              <a:t>○　</a:t>
            </a:r>
            <a:r>
              <a:rPr lang="en-US" altLang="ja-JP" sz="1400" dirty="0" smtClean="0">
                <a:solidFill>
                  <a:schemeClr val="tx1"/>
                </a:solidFill>
              </a:rPr>
              <a:t>H30.3</a:t>
            </a:r>
            <a:r>
              <a:rPr lang="ja-JP" altLang="en-US" sz="1400" dirty="0" smtClean="0">
                <a:solidFill>
                  <a:schemeClr val="tx1"/>
                </a:solidFill>
              </a:rPr>
              <a:t>までは、介護給付、介護予防給付、総合事業の３種類が並存することになるので、事業所の指定も３種類が存在する。そのため、例えば指定内容が変更になった際の変更届については、介護保険給付と介護予防給付に係る変更届は徳島県、総合事業に係る変更届は徳島市に届け出ることになる。総合事業に係る各種届出の様式等は別途示す。</a:t>
            </a:r>
            <a:endParaRPr lang="en-US" altLang="ja-JP" sz="1400" dirty="0" smtClean="0">
              <a:solidFill>
                <a:schemeClr val="tx1"/>
              </a:solidFill>
            </a:endParaRPr>
          </a:p>
          <a:p>
            <a:endParaRPr kumimoji="1" lang="en-US" altLang="ja-JP" sz="1400" dirty="0">
              <a:solidFill>
                <a:schemeClr val="tx1"/>
              </a:solidFill>
            </a:endParaRPr>
          </a:p>
          <a:p>
            <a:endParaRPr lang="en-US" altLang="ja-JP" sz="1400" dirty="0" smtClean="0">
              <a:solidFill>
                <a:schemeClr val="tx1"/>
              </a:solidFill>
            </a:endParaRPr>
          </a:p>
          <a:p>
            <a:endParaRPr kumimoji="1" lang="en-US" altLang="ja-JP" sz="1400" dirty="0">
              <a:solidFill>
                <a:schemeClr val="tx1"/>
              </a:solidFill>
            </a:endParaRPr>
          </a:p>
          <a:p>
            <a:endParaRPr lang="en-US" altLang="ja-JP" sz="1400" dirty="0" smtClean="0">
              <a:solidFill>
                <a:schemeClr val="tx1"/>
              </a:solidFill>
            </a:endParaRPr>
          </a:p>
          <a:p>
            <a:endParaRPr kumimoji="1" lang="en-US" altLang="ja-JP" sz="1400" dirty="0">
              <a:solidFill>
                <a:schemeClr val="tx1"/>
              </a:solidFill>
            </a:endParaRPr>
          </a:p>
          <a:p>
            <a:endParaRPr lang="en-US" altLang="ja-JP" sz="1400" dirty="0" smtClean="0">
              <a:solidFill>
                <a:schemeClr val="tx1"/>
              </a:solidFill>
            </a:endParaRPr>
          </a:p>
          <a:p>
            <a:endParaRPr kumimoji="1" lang="en-US" altLang="ja-JP" sz="1400" dirty="0">
              <a:solidFill>
                <a:schemeClr val="tx1"/>
              </a:solidFill>
            </a:endParaRPr>
          </a:p>
          <a:p>
            <a:endParaRPr lang="en-US" altLang="ja-JP" sz="1400" dirty="0" smtClean="0">
              <a:solidFill>
                <a:schemeClr val="tx1"/>
              </a:solidFill>
            </a:endParaRPr>
          </a:p>
          <a:p>
            <a:endParaRPr kumimoji="1" lang="en-US" altLang="ja-JP" sz="1400" dirty="0">
              <a:solidFill>
                <a:schemeClr val="tx1"/>
              </a:solidFill>
            </a:endParaRPr>
          </a:p>
          <a:p>
            <a:endParaRPr lang="en-US" altLang="ja-JP" sz="1400" dirty="0" smtClean="0">
              <a:solidFill>
                <a:schemeClr val="tx1"/>
              </a:solidFill>
            </a:endParaRPr>
          </a:p>
          <a:p>
            <a:endParaRPr kumimoji="1" lang="en-US" altLang="ja-JP" sz="1400" dirty="0">
              <a:solidFill>
                <a:schemeClr val="tx1"/>
              </a:solidFill>
            </a:endParaRPr>
          </a:p>
          <a:p>
            <a:endParaRPr lang="en-US" altLang="ja-JP" sz="1400" dirty="0" smtClean="0">
              <a:solidFill>
                <a:schemeClr val="tx1"/>
              </a:solidFill>
            </a:endParaRPr>
          </a:p>
          <a:p>
            <a:endParaRPr kumimoji="1" lang="en-US" altLang="ja-JP" sz="1400" dirty="0">
              <a:solidFill>
                <a:schemeClr val="tx1"/>
              </a:solidFill>
            </a:endParaRPr>
          </a:p>
          <a:p>
            <a:r>
              <a:rPr lang="ja-JP" altLang="en-US" sz="1400" dirty="0" smtClean="0">
                <a:solidFill>
                  <a:schemeClr val="tx1"/>
                </a:solidFill>
              </a:rPr>
              <a:t>◆例えば、徳島市が</a:t>
            </a:r>
            <a:r>
              <a:rPr lang="en-US" altLang="ja-JP" sz="1400" dirty="0" smtClean="0">
                <a:solidFill>
                  <a:schemeClr val="tx1"/>
                </a:solidFill>
              </a:rPr>
              <a:t>H29.4</a:t>
            </a:r>
            <a:r>
              <a:rPr lang="ja-JP" altLang="en-US" sz="1400" dirty="0" smtClean="0">
                <a:solidFill>
                  <a:schemeClr val="tx1"/>
                </a:solidFill>
              </a:rPr>
              <a:t>に総合事業へ移行することをもって、介護予防訪問（通所）介護の指定更新をしなかった場合には、当該事業所は徳島市の被保険者に限らず、一切の介護予防訪問（通所）介護を提供することができなくなることに留意。</a:t>
            </a:r>
            <a:endParaRPr lang="en-US" altLang="ja-JP" sz="1400" dirty="0" smtClean="0">
              <a:solidFill>
                <a:schemeClr val="tx1"/>
              </a:solidFill>
            </a:endParaRPr>
          </a:p>
          <a:p>
            <a:r>
              <a:rPr lang="ja-JP" altLang="en-US" sz="1400" dirty="0" smtClean="0">
                <a:solidFill>
                  <a:schemeClr val="tx1"/>
                </a:solidFill>
              </a:rPr>
              <a:t>　</a:t>
            </a:r>
            <a:endParaRPr lang="en-US" altLang="ja-JP" sz="1400" dirty="0" smtClean="0">
              <a:solidFill>
                <a:schemeClr val="tx1"/>
              </a:solidFill>
            </a:endParaRPr>
          </a:p>
          <a:p>
            <a:r>
              <a:rPr lang="ja-JP" altLang="en-US" sz="1400" dirty="0">
                <a:solidFill>
                  <a:schemeClr val="tx1"/>
                </a:solidFill>
              </a:rPr>
              <a:t>　</a:t>
            </a:r>
            <a:endParaRPr lang="en-US" altLang="ja-JP" sz="1400" dirty="0" smtClean="0">
              <a:solidFill>
                <a:schemeClr val="tx1"/>
              </a:solidFill>
            </a:endParaRPr>
          </a:p>
        </p:txBody>
      </p:sp>
      <p:sp>
        <p:nvSpPr>
          <p:cNvPr id="5" name="角丸四角形 4"/>
          <p:cNvSpPr/>
          <p:nvPr/>
        </p:nvSpPr>
        <p:spPr>
          <a:xfrm>
            <a:off x="179512" y="513506"/>
            <a:ext cx="8784976" cy="43204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smtClean="0"/>
              <a:t>総合事業に係る事業所指定は徳島市が行う。</a:t>
            </a:r>
            <a:r>
              <a:rPr lang="en-US" altLang="ja-JP" dirty="0" smtClean="0"/>
              <a:t>H30.3</a:t>
            </a:r>
            <a:r>
              <a:rPr lang="ja-JP" altLang="en-US" dirty="0" smtClean="0"/>
              <a:t>までは、３種類の指定が存在。</a:t>
            </a:r>
            <a:endParaRPr kumimoji="1" lang="ja-JP" altLang="en-US" dirty="0"/>
          </a:p>
        </p:txBody>
      </p:sp>
      <p:sp>
        <p:nvSpPr>
          <p:cNvPr id="8" name="スライド番号プレースホルダー 5"/>
          <p:cNvSpPr>
            <a:spLocks noGrp="1"/>
          </p:cNvSpPr>
          <p:nvPr>
            <p:ph type="sldNum" sz="quarter" idx="12"/>
          </p:nvPr>
        </p:nvSpPr>
        <p:spPr>
          <a:xfrm>
            <a:off x="8244408" y="6453336"/>
            <a:ext cx="599404" cy="329184"/>
          </a:xfrm>
          <a:solidFill>
            <a:srgbClr val="FFFF00"/>
          </a:solidFill>
        </p:spPr>
        <p:txBody>
          <a:bodyPr/>
          <a:lstStyle/>
          <a:p>
            <a:pPr algn="ctr"/>
            <a:r>
              <a:rPr lang="en-US" altLang="ja-JP" sz="1600" dirty="0">
                <a:solidFill>
                  <a:schemeClr val="tx1"/>
                </a:solidFill>
              </a:rPr>
              <a:t>8</a:t>
            </a:r>
            <a:endParaRPr kumimoji="1" lang="ja-JP" altLang="en-US" sz="1600" dirty="0">
              <a:solidFill>
                <a:schemeClr val="tx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119622435"/>
              </p:ext>
            </p:extLst>
          </p:nvPr>
        </p:nvGraphicFramePr>
        <p:xfrm>
          <a:off x="457200" y="2348880"/>
          <a:ext cx="8435281" cy="2489200"/>
        </p:xfrm>
        <a:graphic>
          <a:graphicData uri="http://schemas.openxmlformats.org/drawingml/2006/table">
            <a:tbl>
              <a:tblPr firstRow="1" bandRow="1">
                <a:tableStyleId>{7DF18680-E054-41AD-8BC1-D1AEF772440D}</a:tableStyleId>
              </a:tblPr>
              <a:tblGrid>
                <a:gridCol w="946448"/>
                <a:gridCol w="2376264"/>
                <a:gridCol w="3384376"/>
                <a:gridCol w="1728193"/>
              </a:tblGrid>
              <a:tr h="370840">
                <a:tc gridSpan="2">
                  <a:txBody>
                    <a:bodyPr/>
                    <a:lstStyle/>
                    <a:p>
                      <a:pPr algn="ctr"/>
                      <a:r>
                        <a:rPr kumimoji="1" lang="ja-JP" altLang="en-US" sz="1400" dirty="0" smtClean="0"/>
                        <a:t>提供するサービス</a:t>
                      </a:r>
                      <a:endParaRPr kumimoji="1" lang="ja-JP" altLang="en-US" sz="1400" dirty="0"/>
                    </a:p>
                  </a:txBody>
                  <a:tcPr anchor="ctr"/>
                </a:tc>
                <a:tc hMerge="1">
                  <a:txBody>
                    <a:bodyPr/>
                    <a:lstStyle/>
                    <a:p>
                      <a:endParaRPr kumimoji="1" lang="ja-JP" altLang="en-US" dirty="0"/>
                    </a:p>
                  </a:txBody>
                  <a:tcPr/>
                </a:tc>
                <a:tc>
                  <a:txBody>
                    <a:bodyPr/>
                    <a:lstStyle/>
                    <a:p>
                      <a:pPr algn="ctr"/>
                      <a:r>
                        <a:rPr kumimoji="1" lang="ja-JP" altLang="en-US" sz="1400" dirty="0" smtClean="0"/>
                        <a:t>必要な事業所指定</a:t>
                      </a:r>
                      <a:endParaRPr kumimoji="1" lang="ja-JP" altLang="en-US" sz="1400" dirty="0"/>
                    </a:p>
                  </a:txBody>
                  <a:tcPr anchor="ctr"/>
                </a:tc>
                <a:tc>
                  <a:txBody>
                    <a:bodyPr/>
                    <a:lstStyle/>
                    <a:p>
                      <a:pPr algn="ctr"/>
                      <a:r>
                        <a:rPr kumimoji="1" lang="ja-JP" altLang="en-US" sz="1400" dirty="0" smtClean="0"/>
                        <a:t>指定権者</a:t>
                      </a:r>
                      <a:endParaRPr kumimoji="1" lang="en-US" altLang="ja-JP" sz="1400" dirty="0" smtClean="0"/>
                    </a:p>
                    <a:p>
                      <a:pPr algn="ctr"/>
                      <a:r>
                        <a:rPr kumimoji="1" lang="ja-JP" altLang="en-US" sz="1200" dirty="0" smtClean="0"/>
                        <a:t>（指定申請等提出先）</a:t>
                      </a:r>
                      <a:endParaRPr kumimoji="1" lang="ja-JP" altLang="en-US" sz="1200" dirty="0"/>
                    </a:p>
                  </a:txBody>
                  <a:tcPr/>
                </a:tc>
              </a:tr>
              <a:tr h="370840">
                <a:tc rowSpan="3">
                  <a:txBody>
                    <a:bodyPr/>
                    <a:lstStyle/>
                    <a:p>
                      <a:r>
                        <a:rPr kumimoji="1" lang="ja-JP" altLang="en-US" sz="1400" dirty="0" smtClean="0"/>
                        <a:t>介護給付</a:t>
                      </a:r>
                      <a:endParaRPr kumimoji="1" lang="ja-JP" altLang="en-US" sz="1400" dirty="0"/>
                    </a:p>
                  </a:txBody>
                  <a:tcPr/>
                </a:tc>
                <a:tc>
                  <a:txBody>
                    <a:bodyPr/>
                    <a:lstStyle/>
                    <a:p>
                      <a:r>
                        <a:rPr kumimoji="1" lang="ja-JP" altLang="en-US" sz="1400" dirty="0" smtClean="0"/>
                        <a:t>訪問介護</a:t>
                      </a:r>
                      <a:endParaRPr kumimoji="1" lang="ja-JP" altLang="en-US" sz="1400" dirty="0"/>
                    </a:p>
                  </a:txBody>
                  <a:tcPr/>
                </a:tc>
                <a:tc>
                  <a:txBody>
                    <a:bodyPr/>
                    <a:lstStyle/>
                    <a:p>
                      <a:r>
                        <a:rPr kumimoji="1" lang="ja-JP" altLang="en-US" sz="1400" dirty="0" smtClean="0"/>
                        <a:t>指定訪問介護事業所の指定</a:t>
                      </a:r>
                      <a:endParaRPr kumimoji="1" lang="ja-JP" altLang="en-US" sz="1400" dirty="0"/>
                    </a:p>
                  </a:txBody>
                  <a:tcPr/>
                </a:tc>
                <a:tc>
                  <a:txBody>
                    <a:bodyPr/>
                    <a:lstStyle/>
                    <a:p>
                      <a:r>
                        <a:rPr kumimoji="1" lang="ja-JP" altLang="en-US" sz="1400" dirty="0" smtClean="0"/>
                        <a:t>徳島県</a:t>
                      </a:r>
                      <a:endParaRPr kumimoji="1" lang="ja-JP" altLang="en-US" sz="1400" dirty="0"/>
                    </a:p>
                  </a:txBody>
                  <a:tcPr/>
                </a:tc>
              </a:tr>
              <a:tr h="370840">
                <a:tc vMerge="1">
                  <a:txBody>
                    <a:bodyPr/>
                    <a:lstStyle/>
                    <a:p>
                      <a:endParaRPr kumimoji="1" lang="ja-JP" altLang="en-US" dirty="0"/>
                    </a:p>
                  </a:txBody>
                  <a:tcPr/>
                </a:tc>
                <a:tc>
                  <a:txBody>
                    <a:bodyPr/>
                    <a:lstStyle/>
                    <a:p>
                      <a:r>
                        <a:rPr kumimoji="1" lang="ja-JP" altLang="en-US" sz="1400" dirty="0" smtClean="0"/>
                        <a:t>通所介護</a:t>
                      </a:r>
                      <a:endParaRPr kumimoji="1" lang="ja-JP" altLang="en-US" sz="1400" dirty="0"/>
                    </a:p>
                  </a:txBody>
                  <a:tcPr/>
                </a:tc>
                <a:tc>
                  <a:txBody>
                    <a:bodyPr/>
                    <a:lstStyle/>
                    <a:p>
                      <a:r>
                        <a:rPr kumimoji="1" lang="ja-JP" altLang="en-US" sz="1400" dirty="0" smtClean="0"/>
                        <a:t>指定通所介護事業所の指定</a:t>
                      </a:r>
                      <a:endParaRPr kumimoji="1" lang="ja-JP" altLang="en-US" sz="1400" dirty="0"/>
                    </a:p>
                  </a:txBody>
                  <a:tcPr/>
                </a:tc>
                <a:tc>
                  <a:txBody>
                    <a:bodyPr/>
                    <a:lstStyle/>
                    <a:p>
                      <a:r>
                        <a:rPr kumimoji="1" lang="ja-JP" altLang="en-US" sz="1400" dirty="0" smtClean="0"/>
                        <a:t>徳島県</a:t>
                      </a:r>
                      <a:endParaRPr kumimoji="1" lang="ja-JP" altLang="en-US" sz="1400" dirty="0"/>
                    </a:p>
                  </a:txBody>
                  <a:tcPr/>
                </a:tc>
              </a:tr>
              <a:tr h="370840">
                <a:tc vMerge="1">
                  <a:txBody>
                    <a:bodyPr/>
                    <a:lstStyle/>
                    <a:p>
                      <a:endParaRPr kumimoji="1" lang="ja-JP" altLang="en-US" dirty="0"/>
                    </a:p>
                  </a:txBody>
                  <a:tcPr/>
                </a:tc>
                <a:tc>
                  <a:txBody>
                    <a:bodyPr/>
                    <a:lstStyle/>
                    <a:p>
                      <a:r>
                        <a:rPr kumimoji="1" lang="ja-JP" altLang="en-US" sz="1400" dirty="0" smtClean="0"/>
                        <a:t>（地域密着型通所介護）</a:t>
                      </a:r>
                      <a:endParaRPr kumimoji="1" lang="ja-JP" altLang="en-US" sz="1400" dirty="0"/>
                    </a:p>
                  </a:txBody>
                  <a:tcPr/>
                </a:tc>
                <a:tc>
                  <a:txBody>
                    <a:bodyPr/>
                    <a:lstStyle/>
                    <a:p>
                      <a:r>
                        <a:rPr kumimoji="1" lang="ja-JP" altLang="en-US" sz="1400" dirty="0" smtClean="0"/>
                        <a:t>（指定地域密着型通所介護事業所の指定）</a:t>
                      </a:r>
                      <a:endParaRPr kumimoji="1" lang="ja-JP" altLang="en-US" sz="1400" dirty="0"/>
                    </a:p>
                  </a:txBody>
                  <a:tcPr/>
                </a:tc>
                <a:tc>
                  <a:txBody>
                    <a:bodyPr/>
                    <a:lstStyle/>
                    <a:p>
                      <a:r>
                        <a:rPr kumimoji="1" lang="ja-JP" altLang="en-US" sz="1400" dirty="0" smtClean="0"/>
                        <a:t>（徳島市）</a:t>
                      </a:r>
                      <a:endParaRPr kumimoji="1" lang="ja-JP" altLang="en-US" sz="1400" dirty="0"/>
                    </a:p>
                  </a:txBody>
                  <a:tcPr/>
                </a:tc>
              </a:tr>
              <a:tr h="370840">
                <a:tc>
                  <a:txBody>
                    <a:bodyPr/>
                    <a:lstStyle/>
                    <a:p>
                      <a:r>
                        <a:rPr kumimoji="1" lang="ja-JP" altLang="en-US" sz="1400" dirty="0" smtClean="0"/>
                        <a:t>予防給付</a:t>
                      </a:r>
                      <a:endParaRPr kumimoji="1" lang="ja-JP" altLang="en-US" sz="1400" dirty="0"/>
                    </a:p>
                  </a:txBody>
                  <a:tcPr/>
                </a:tc>
                <a:tc>
                  <a:txBody>
                    <a:bodyPr/>
                    <a:lstStyle/>
                    <a:p>
                      <a:r>
                        <a:rPr kumimoji="1" lang="ja-JP" altLang="en-US" sz="1400" dirty="0" smtClean="0"/>
                        <a:t>介護予防訪問（通所）介護</a:t>
                      </a:r>
                      <a:endParaRPr kumimoji="1" lang="ja-JP" altLang="en-US" sz="1400" dirty="0"/>
                    </a:p>
                  </a:txBody>
                  <a:tcPr/>
                </a:tc>
                <a:tc>
                  <a:txBody>
                    <a:bodyPr/>
                    <a:lstStyle/>
                    <a:p>
                      <a:r>
                        <a:rPr kumimoji="1" lang="ja-JP" altLang="en-US" sz="1400" dirty="0" smtClean="0"/>
                        <a:t>指定介護予防訪問（通所）介護の指定</a:t>
                      </a:r>
                      <a:endParaRPr kumimoji="1" lang="ja-JP" altLang="en-US" sz="1400" dirty="0"/>
                    </a:p>
                  </a:txBody>
                  <a:tcPr/>
                </a:tc>
                <a:tc>
                  <a:txBody>
                    <a:bodyPr/>
                    <a:lstStyle/>
                    <a:p>
                      <a:r>
                        <a:rPr kumimoji="1" lang="ja-JP" altLang="en-US" sz="1400" dirty="0" smtClean="0"/>
                        <a:t>徳島県</a:t>
                      </a:r>
                      <a:endParaRPr kumimoji="1" lang="ja-JP" altLang="en-US" sz="1400" dirty="0"/>
                    </a:p>
                  </a:txBody>
                  <a:tcPr/>
                </a:tc>
              </a:tr>
              <a:tr h="370840">
                <a:tc>
                  <a:txBody>
                    <a:bodyPr/>
                    <a:lstStyle/>
                    <a:p>
                      <a:r>
                        <a:rPr kumimoji="1" lang="ja-JP" altLang="en-US" sz="1400" dirty="0" smtClean="0"/>
                        <a:t>総合事業</a:t>
                      </a:r>
                      <a:endParaRPr kumimoji="1" lang="ja-JP" altLang="en-US" sz="1400" dirty="0"/>
                    </a:p>
                  </a:txBody>
                  <a:tcPr/>
                </a:tc>
                <a:tc>
                  <a:txBody>
                    <a:bodyPr/>
                    <a:lstStyle/>
                    <a:p>
                      <a:r>
                        <a:rPr kumimoji="1" lang="ja-JP" altLang="en-US" sz="1400" dirty="0" smtClean="0"/>
                        <a:t>旧来の介護予防訪問（通所）介護相当のサービス</a:t>
                      </a:r>
                      <a:endParaRPr kumimoji="1" lang="ja-JP" altLang="en-US" sz="1400" dirty="0"/>
                    </a:p>
                  </a:txBody>
                  <a:tcPr/>
                </a:tc>
                <a:tc>
                  <a:txBody>
                    <a:bodyPr/>
                    <a:lstStyle/>
                    <a:p>
                      <a:r>
                        <a:rPr kumimoji="1" lang="ja-JP" altLang="en-US" sz="1400" dirty="0" smtClean="0"/>
                        <a:t>総合事業の訪問型（通所型）サービス事業所の指定</a:t>
                      </a:r>
                      <a:endParaRPr kumimoji="1" lang="ja-JP" altLang="en-US" sz="1400" dirty="0"/>
                    </a:p>
                  </a:txBody>
                  <a:tcPr/>
                </a:tc>
                <a:tc>
                  <a:txBody>
                    <a:bodyPr/>
                    <a:lstStyle/>
                    <a:p>
                      <a:r>
                        <a:rPr kumimoji="1" lang="ja-JP" altLang="en-US" sz="1400" dirty="0" smtClean="0"/>
                        <a:t>徳島市</a:t>
                      </a:r>
                      <a:endParaRPr kumimoji="1" lang="ja-JP" altLang="en-US" sz="1400" dirty="0"/>
                    </a:p>
                  </a:txBody>
                  <a:tcPr/>
                </a:tc>
              </a:tr>
            </a:tbl>
          </a:graphicData>
        </a:graphic>
      </p:graphicFrame>
    </p:spTree>
    <p:extLst>
      <p:ext uri="{BB962C8B-B14F-4D97-AF65-F5344CB8AC3E}">
        <p14:creationId xmlns:p14="http://schemas.microsoft.com/office/powerpoint/2010/main" val="4125481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1769</TotalTime>
  <Words>2385</Words>
  <Application>Microsoft Office PowerPoint</Application>
  <PresentationFormat>画面に合わせる (4:3)</PresentationFormat>
  <Paragraphs>610</Paragraphs>
  <Slides>33</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35" baseType="lpstr">
      <vt:lpstr>クラリティ</vt:lpstr>
      <vt:lpstr>ビットマップ イメージ</vt:lpstr>
      <vt:lpstr> 介護予防・日常生活支援総合事業 （総合事業）について</vt:lpstr>
      <vt:lpstr>介護保険法第115条の45第１項より 「市町村が中心となって、地域の実情に応じて、住民等の多様な主体が参画し、要支援認定者等に対する効果的かつ効率的な支援等を可能とすることを目指すもの。」</vt:lpstr>
      <vt:lpstr>PowerPoint プレゼンテーション</vt:lpstr>
      <vt:lpstr>PowerPoint プレゼンテーション</vt:lpstr>
      <vt:lpstr>２．徳島市における総合事業のサービス内容について（概要）</vt:lpstr>
      <vt:lpstr>訪問型サービスについて</vt:lpstr>
      <vt:lpstr>通所型サービスについて　1/2</vt:lpstr>
      <vt:lpstr>通所型サービスについて　2/2</vt:lpstr>
      <vt:lpstr>PowerPoint プレゼンテーション</vt:lpstr>
      <vt:lpstr>PowerPoint プレゼンテーション</vt:lpstr>
      <vt:lpstr>PowerPoint プレゼンテーション</vt:lpstr>
      <vt:lpstr>総合事業のサービスコード</vt:lpstr>
      <vt:lpstr>PowerPoint プレゼンテーション</vt:lpstr>
      <vt:lpstr>介護予防ケアマネジメント・介護予防支援の委託について</vt:lpstr>
      <vt:lpstr>徳島市における総合事業への移行について</vt:lpstr>
      <vt:lpstr>PowerPoint プレゼンテーション</vt:lpstr>
      <vt:lpstr>PowerPoint プレゼンテーション</vt:lpstr>
      <vt:lpstr>８．対象者と利用手続き</vt:lpstr>
      <vt:lpstr>PowerPoint プレゼンテーション</vt:lpstr>
      <vt:lpstr>PowerPoint プレゼンテーション</vt:lpstr>
      <vt:lpstr>PowerPoint プレゼンテーション</vt:lpstr>
      <vt:lpstr>事業対象者決定までの窓口対応の手順</vt:lpstr>
      <vt:lpstr>事業対象者の有効期間について</vt:lpstr>
      <vt:lpstr>「介護予防ケアマネジメント」とは 　介護保険法第115条の45第１号ニに規定するサービスであり、対象者の依頼を受け、介護予防及び日常生活支援を目的として、その心身の状況、置かれている環境その他の状況に応じて、その選択に基づき、対象者の状態等にあった、適切なサービスが包括的かつ効率的に提供されるよう必要な援助を行う事業</vt:lpstr>
      <vt:lpstr>平成29年４月以降の介護予防ケアマネジメント</vt:lpstr>
      <vt:lpstr>介護予防ケアマネジメントの利用手続き</vt:lpstr>
      <vt:lpstr>○利用者負担割合・給付制限について</vt:lpstr>
      <vt:lpstr>○支給限度額・認定期間</vt:lpstr>
      <vt:lpstr>１２．請求について（国保連合会への請求）</vt:lpstr>
      <vt:lpstr>１２．請求について（介護予防ケアマネジメント費）</vt:lpstr>
      <vt:lpstr>PowerPoint プレゼンテーション</vt:lpstr>
      <vt:lpstr>まとめ</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介護予防・日常生活支援総合事業 （総合事業）について</dc:title>
  <dc:creator>介護・ながいき課</dc:creator>
  <cp:lastModifiedBy>介護・ながいき課</cp:lastModifiedBy>
  <cp:revision>123</cp:revision>
  <cp:lastPrinted>2016-09-23T09:53:22Z</cp:lastPrinted>
  <dcterms:created xsi:type="dcterms:W3CDTF">2016-03-04T07:15:44Z</dcterms:created>
  <dcterms:modified xsi:type="dcterms:W3CDTF">2016-09-23T10:10:06Z</dcterms:modified>
</cp:coreProperties>
</file>